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1" r:id="rId1"/>
  </p:sldMasterIdLst>
  <p:notesMasterIdLst>
    <p:notesMasterId r:id="rId19"/>
  </p:notesMasterIdLst>
  <p:sldIdLst>
    <p:sldId id="256" r:id="rId2"/>
    <p:sldId id="276" r:id="rId3"/>
    <p:sldId id="281" r:id="rId4"/>
    <p:sldId id="283" r:id="rId5"/>
    <p:sldId id="275" r:id="rId6"/>
    <p:sldId id="260" r:id="rId7"/>
    <p:sldId id="284" r:id="rId8"/>
    <p:sldId id="270" r:id="rId9"/>
    <p:sldId id="263" r:id="rId10"/>
    <p:sldId id="261" r:id="rId11"/>
    <p:sldId id="258" r:id="rId12"/>
    <p:sldId id="265" r:id="rId13"/>
    <p:sldId id="266" r:id="rId14"/>
    <p:sldId id="267" r:id="rId15"/>
    <p:sldId id="268" r:id="rId16"/>
    <p:sldId id="272" r:id="rId17"/>
    <p:sldId id="280" r:id="rId18"/>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6" autoAdjust="0"/>
    <p:restoredTop sz="87509" autoAdjust="0"/>
  </p:normalViewPr>
  <p:slideViewPr>
    <p:cSldViewPr snapToGrid="0">
      <p:cViewPr varScale="1">
        <p:scale>
          <a:sx n="91" d="100"/>
          <a:sy n="91" d="100"/>
        </p:scale>
        <p:origin x="108"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s://www.youtube.com/watch?v=N5kWu1ifBGU"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1" Type="http://schemas.openxmlformats.org/officeDocument/2006/relationships/hyperlink" Target="https://www.youtube.com/watch?v=N5kWu1ifBGU"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B32BAF-9DDD-405C-9DA0-C7C76CA4BC00}"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C11251FA-0A50-4C8D-B23E-53ADF0250173}">
      <dgm:prSet/>
      <dgm:spPr/>
      <dgm:t>
        <a:bodyPr/>
        <a:lstStyle/>
        <a:p>
          <a:r>
            <a:rPr lang="en-US" dirty="0"/>
            <a:t>We learn ideologies from our personal and social environments (e.g., family, school, neighborhoods, places of worship, media)</a:t>
          </a:r>
        </a:p>
      </dgm:t>
    </dgm:pt>
    <dgm:pt modelId="{8E8DD1EA-BB2B-4996-9C9C-D0C07666ABF2}" type="parTrans" cxnId="{BD20AF0A-906A-41BE-9A11-B65C064E997C}">
      <dgm:prSet/>
      <dgm:spPr/>
      <dgm:t>
        <a:bodyPr/>
        <a:lstStyle/>
        <a:p>
          <a:endParaRPr lang="en-US"/>
        </a:p>
      </dgm:t>
    </dgm:pt>
    <dgm:pt modelId="{2B4B4A32-C09C-4997-A71B-8CC6DF023CEC}" type="sibTrans" cxnId="{BD20AF0A-906A-41BE-9A11-B65C064E997C}">
      <dgm:prSet/>
      <dgm:spPr/>
      <dgm:t>
        <a:bodyPr/>
        <a:lstStyle/>
        <a:p>
          <a:endParaRPr lang="en-US"/>
        </a:p>
      </dgm:t>
    </dgm:pt>
    <dgm:pt modelId="{80CF08DD-96BE-4CA6-9EE6-A17E1B81CD2A}">
      <dgm:prSet/>
      <dgm:spPr/>
      <dgm:t>
        <a:bodyPr/>
        <a:lstStyle/>
        <a:p>
          <a:r>
            <a:rPr lang="en-US" dirty="0"/>
            <a:t>We subtly learn ideologies from unobtrusive apparatus (e.g., visuals, stories)</a:t>
          </a:r>
        </a:p>
      </dgm:t>
    </dgm:pt>
    <dgm:pt modelId="{D78DCBE5-B00E-4673-8DEA-8DF0B9B7CFE1}" type="parTrans" cxnId="{9946E4B6-28FB-40EF-9C14-62F11E982225}">
      <dgm:prSet/>
      <dgm:spPr/>
      <dgm:t>
        <a:bodyPr/>
        <a:lstStyle/>
        <a:p>
          <a:endParaRPr lang="en-US"/>
        </a:p>
      </dgm:t>
    </dgm:pt>
    <dgm:pt modelId="{6ABD9B64-5E63-4583-8DEA-B1434A9AA623}" type="sibTrans" cxnId="{9946E4B6-28FB-40EF-9C14-62F11E982225}">
      <dgm:prSet/>
      <dgm:spPr/>
      <dgm:t>
        <a:bodyPr/>
        <a:lstStyle/>
        <a:p>
          <a:endParaRPr lang="en-US"/>
        </a:p>
      </dgm:t>
    </dgm:pt>
    <dgm:pt modelId="{78A03A8A-8E1A-433A-BE4E-31DD9226D437}">
      <dgm:prSet/>
      <dgm:spPr/>
      <dgm:t>
        <a:bodyPr/>
        <a:lstStyle/>
        <a:p>
          <a:r>
            <a:rPr lang="en-US" dirty="0"/>
            <a:t>A </a:t>
          </a:r>
          <a:r>
            <a:rPr lang="en-US" dirty="0">
              <a:hlinkClick xmlns:r="http://schemas.openxmlformats.org/officeDocument/2006/relationships" r:id="rId1"/>
            </a:rPr>
            <a:t>system of beliefs </a:t>
          </a:r>
          <a:r>
            <a:rPr lang="en-US" dirty="0"/>
            <a:t>that groups of people share and believe are inherently true, acceptable, and natural.</a:t>
          </a:r>
        </a:p>
      </dgm:t>
    </dgm:pt>
    <dgm:pt modelId="{DA388EC8-2077-4A2F-B150-658C20240BED}" type="parTrans" cxnId="{8D3A8C64-B3B2-452E-B5B4-F5F9A3D33A41}">
      <dgm:prSet/>
      <dgm:spPr/>
      <dgm:t>
        <a:bodyPr/>
        <a:lstStyle/>
        <a:p>
          <a:endParaRPr lang="en-US"/>
        </a:p>
      </dgm:t>
    </dgm:pt>
    <dgm:pt modelId="{B0E623EC-D280-4F61-8D39-1CDF697F463C}" type="sibTrans" cxnId="{8D3A8C64-B3B2-452E-B5B4-F5F9A3D33A41}">
      <dgm:prSet/>
      <dgm:spPr/>
      <dgm:t>
        <a:bodyPr/>
        <a:lstStyle/>
        <a:p>
          <a:endParaRPr lang="en-US"/>
        </a:p>
      </dgm:t>
    </dgm:pt>
    <dgm:pt modelId="{441C718C-06A8-4A6F-88B6-2B5D90A48021}" type="pres">
      <dgm:prSet presAssocID="{26B32BAF-9DDD-405C-9DA0-C7C76CA4BC00}" presName="diagram" presStyleCnt="0">
        <dgm:presLayoutVars>
          <dgm:dir/>
          <dgm:resizeHandles val="exact"/>
        </dgm:presLayoutVars>
      </dgm:prSet>
      <dgm:spPr/>
    </dgm:pt>
    <dgm:pt modelId="{9AC8BEDE-1903-43F7-8B99-06563CC40597}" type="pres">
      <dgm:prSet presAssocID="{78A03A8A-8E1A-433A-BE4E-31DD9226D437}" presName="node" presStyleLbl="node1" presStyleIdx="0" presStyleCnt="3">
        <dgm:presLayoutVars>
          <dgm:bulletEnabled val="1"/>
        </dgm:presLayoutVars>
      </dgm:prSet>
      <dgm:spPr/>
    </dgm:pt>
    <dgm:pt modelId="{C70428E6-DD9B-4223-BD94-C906D333AE62}" type="pres">
      <dgm:prSet presAssocID="{B0E623EC-D280-4F61-8D39-1CDF697F463C}" presName="sibTrans" presStyleCnt="0"/>
      <dgm:spPr/>
    </dgm:pt>
    <dgm:pt modelId="{88341877-275F-4023-B7CF-2092B78B6A64}" type="pres">
      <dgm:prSet presAssocID="{C11251FA-0A50-4C8D-B23E-53ADF0250173}" presName="node" presStyleLbl="node1" presStyleIdx="1" presStyleCnt="3">
        <dgm:presLayoutVars>
          <dgm:bulletEnabled val="1"/>
        </dgm:presLayoutVars>
      </dgm:prSet>
      <dgm:spPr/>
    </dgm:pt>
    <dgm:pt modelId="{06A43A40-0AB8-4B7C-90BB-77A39CE7C200}" type="pres">
      <dgm:prSet presAssocID="{2B4B4A32-C09C-4997-A71B-8CC6DF023CEC}" presName="sibTrans" presStyleCnt="0"/>
      <dgm:spPr/>
    </dgm:pt>
    <dgm:pt modelId="{E5D1C45D-776E-414C-9833-D3368BA9C16E}" type="pres">
      <dgm:prSet presAssocID="{80CF08DD-96BE-4CA6-9EE6-A17E1B81CD2A}" presName="node" presStyleLbl="node1" presStyleIdx="2" presStyleCnt="3">
        <dgm:presLayoutVars>
          <dgm:bulletEnabled val="1"/>
        </dgm:presLayoutVars>
      </dgm:prSet>
      <dgm:spPr/>
    </dgm:pt>
  </dgm:ptLst>
  <dgm:cxnLst>
    <dgm:cxn modelId="{BD20AF0A-906A-41BE-9A11-B65C064E997C}" srcId="{26B32BAF-9DDD-405C-9DA0-C7C76CA4BC00}" destId="{C11251FA-0A50-4C8D-B23E-53ADF0250173}" srcOrd="1" destOrd="0" parTransId="{8E8DD1EA-BB2B-4996-9C9C-D0C07666ABF2}" sibTransId="{2B4B4A32-C09C-4997-A71B-8CC6DF023CEC}"/>
    <dgm:cxn modelId="{F9878118-FF4E-40FC-AF8C-5FADCA3E0EAB}" type="presOf" srcId="{C11251FA-0A50-4C8D-B23E-53ADF0250173}" destId="{88341877-275F-4023-B7CF-2092B78B6A64}" srcOrd="0" destOrd="0" presId="urn:microsoft.com/office/officeart/2005/8/layout/default"/>
    <dgm:cxn modelId="{C200FD41-C7D7-4F33-8329-FDF1E878D8AE}" type="presOf" srcId="{26B32BAF-9DDD-405C-9DA0-C7C76CA4BC00}" destId="{441C718C-06A8-4A6F-88B6-2B5D90A48021}" srcOrd="0" destOrd="0" presId="urn:microsoft.com/office/officeart/2005/8/layout/default"/>
    <dgm:cxn modelId="{8D3A8C64-B3B2-452E-B5B4-F5F9A3D33A41}" srcId="{26B32BAF-9DDD-405C-9DA0-C7C76CA4BC00}" destId="{78A03A8A-8E1A-433A-BE4E-31DD9226D437}" srcOrd="0" destOrd="0" parTransId="{DA388EC8-2077-4A2F-B150-658C20240BED}" sibTransId="{B0E623EC-D280-4F61-8D39-1CDF697F463C}"/>
    <dgm:cxn modelId="{4956436D-A181-475A-81FD-FE62AF8930E7}" type="presOf" srcId="{78A03A8A-8E1A-433A-BE4E-31DD9226D437}" destId="{9AC8BEDE-1903-43F7-8B99-06563CC40597}" srcOrd="0" destOrd="0" presId="urn:microsoft.com/office/officeart/2005/8/layout/default"/>
    <dgm:cxn modelId="{9C6E438C-69C5-4A86-A007-870A9F6A09B8}" type="presOf" srcId="{80CF08DD-96BE-4CA6-9EE6-A17E1B81CD2A}" destId="{E5D1C45D-776E-414C-9833-D3368BA9C16E}" srcOrd="0" destOrd="0" presId="urn:microsoft.com/office/officeart/2005/8/layout/default"/>
    <dgm:cxn modelId="{9946E4B6-28FB-40EF-9C14-62F11E982225}" srcId="{26B32BAF-9DDD-405C-9DA0-C7C76CA4BC00}" destId="{80CF08DD-96BE-4CA6-9EE6-A17E1B81CD2A}" srcOrd="2" destOrd="0" parTransId="{D78DCBE5-B00E-4673-8DEA-8DF0B9B7CFE1}" sibTransId="{6ABD9B64-5E63-4583-8DEA-B1434A9AA623}"/>
    <dgm:cxn modelId="{C9C032BD-6DED-4BE0-9870-2D2ACA5E1ABD}" type="presParOf" srcId="{441C718C-06A8-4A6F-88B6-2B5D90A48021}" destId="{9AC8BEDE-1903-43F7-8B99-06563CC40597}" srcOrd="0" destOrd="0" presId="urn:microsoft.com/office/officeart/2005/8/layout/default"/>
    <dgm:cxn modelId="{BA63D9F4-202A-4894-AD6D-38CF7D138721}" type="presParOf" srcId="{441C718C-06A8-4A6F-88B6-2B5D90A48021}" destId="{C70428E6-DD9B-4223-BD94-C906D333AE62}" srcOrd="1" destOrd="0" presId="urn:microsoft.com/office/officeart/2005/8/layout/default"/>
    <dgm:cxn modelId="{46332C2B-809B-421A-9727-039E4B687979}" type="presParOf" srcId="{441C718C-06A8-4A6F-88B6-2B5D90A48021}" destId="{88341877-275F-4023-B7CF-2092B78B6A64}" srcOrd="2" destOrd="0" presId="urn:microsoft.com/office/officeart/2005/8/layout/default"/>
    <dgm:cxn modelId="{981048D1-B82B-4CB8-B570-516D5D2E424C}" type="presParOf" srcId="{441C718C-06A8-4A6F-88B6-2B5D90A48021}" destId="{06A43A40-0AB8-4B7C-90BB-77A39CE7C200}" srcOrd="3" destOrd="0" presId="urn:microsoft.com/office/officeart/2005/8/layout/default"/>
    <dgm:cxn modelId="{F030C122-E142-4782-8816-CE74D2D313D2}" type="presParOf" srcId="{441C718C-06A8-4A6F-88B6-2B5D90A48021}" destId="{E5D1C45D-776E-414C-9833-D3368BA9C16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C39C8A-6656-4053-A009-D87EFC11D35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DB04F91-3B4C-463C-B2B2-52A4BAC73E23}">
      <dgm:prSet/>
      <dgm:spPr/>
      <dgm:t>
        <a:bodyPr/>
        <a:lstStyle/>
        <a:p>
          <a:pPr>
            <a:lnSpc>
              <a:spcPct val="100000"/>
            </a:lnSpc>
          </a:pPr>
          <a:r>
            <a:rPr lang="en-US"/>
            <a:t>Afrocentricity theorists assert that people should connect with the worldview linked to their cultural heritage </a:t>
          </a:r>
        </a:p>
      </dgm:t>
    </dgm:pt>
    <dgm:pt modelId="{8DB2AE57-1CD3-4A40-AD10-BC3515A807D2}" type="parTrans" cxnId="{6F1B0892-40CE-41D6-9FB0-62761AC705B0}">
      <dgm:prSet/>
      <dgm:spPr/>
      <dgm:t>
        <a:bodyPr/>
        <a:lstStyle/>
        <a:p>
          <a:endParaRPr lang="en-US"/>
        </a:p>
      </dgm:t>
    </dgm:pt>
    <dgm:pt modelId="{4D9A30E1-B82E-4A45-A11C-8979636B20F7}" type="sibTrans" cxnId="{6F1B0892-40CE-41D6-9FB0-62761AC705B0}">
      <dgm:prSet/>
      <dgm:spPr/>
      <dgm:t>
        <a:bodyPr/>
        <a:lstStyle/>
        <a:p>
          <a:endParaRPr lang="en-US"/>
        </a:p>
      </dgm:t>
    </dgm:pt>
    <dgm:pt modelId="{2D205425-FB68-4591-AACE-775270A52F98}">
      <dgm:prSet/>
      <dgm:spPr/>
      <dgm:t>
        <a:bodyPr/>
        <a:lstStyle/>
        <a:p>
          <a:pPr>
            <a:lnSpc>
              <a:spcPct val="100000"/>
            </a:lnSpc>
          </a:pPr>
          <a:r>
            <a:rPr lang="en-US"/>
            <a:t>Differences exist within cultural groups, but meaningful connections are present. </a:t>
          </a:r>
        </a:p>
      </dgm:t>
    </dgm:pt>
    <dgm:pt modelId="{51687E54-5975-4FC1-BF53-3F122C515426}" type="parTrans" cxnId="{A3EB3589-D531-499E-91BE-A7EE34EF0D69}">
      <dgm:prSet/>
      <dgm:spPr/>
      <dgm:t>
        <a:bodyPr/>
        <a:lstStyle/>
        <a:p>
          <a:endParaRPr lang="en-US"/>
        </a:p>
      </dgm:t>
    </dgm:pt>
    <dgm:pt modelId="{30F508C7-CF33-49BA-984D-3B54254D3141}" type="sibTrans" cxnId="{A3EB3589-D531-499E-91BE-A7EE34EF0D69}">
      <dgm:prSet/>
      <dgm:spPr/>
      <dgm:t>
        <a:bodyPr/>
        <a:lstStyle/>
        <a:p>
          <a:endParaRPr lang="en-US"/>
        </a:p>
      </dgm:t>
    </dgm:pt>
    <dgm:pt modelId="{EFB3FD8F-E377-40D1-9394-5720682BF6D7}" type="pres">
      <dgm:prSet presAssocID="{C0C39C8A-6656-4053-A009-D87EFC11D353}" presName="root" presStyleCnt="0">
        <dgm:presLayoutVars>
          <dgm:dir/>
          <dgm:resizeHandles val="exact"/>
        </dgm:presLayoutVars>
      </dgm:prSet>
      <dgm:spPr/>
    </dgm:pt>
    <dgm:pt modelId="{94A368B8-BDB7-487F-A9E0-EBB0C456D711}" type="pres">
      <dgm:prSet presAssocID="{CDB04F91-3B4C-463C-B2B2-52A4BAC73E23}" presName="compNode" presStyleCnt="0"/>
      <dgm:spPr/>
    </dgm:pt>
    <dgm:pt modelId="{62E9CD4B-61F9-4565-AAEE-94048FF23CA6}" type="pres">
      <dgm:prSet presAssocID="{CDB04F91-3B4C-463C-B2B2-52A4BAC73E2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4AD4682C-040B-42BD-98E8-439B59FD7B8D}" type="pres">
      <dgm:prSet presAssocID="{CDB04F91-3B4C-463C-B2B2-52A4BAC73E23}" presName="spaceRect" presStyleCnt="0"/>
      <dgm:spPr/>
    </dgm:pt>
    <dgm:pt modelId="{7D8C2255-5B04-4D5D-B79C-DD99DB4A4FC3}" type="pres">
      <dgm:prSet presAssocID="{CDB04F91-3B4C-463C-B2B2-52A4BAC73E23}" presName="textRect" presStyleLbl="revTx" presStyleIdx="0" presStyleCnt="2">
        <dgm:presLayoutVars>
          <dgm:chMax val="1"/>
          <dgm:chPref val="1"/>
        </dgm:presLayoutVars>
      </dgm:prSet>
      <dgm:spPr/>
    </dgm:pt>
    <dgm:pt modelId="{9A7ECA10-CD67-46A5-9BFB-D1C14E231673}" type="pres">
      <dgm:prSet presAssocID="{4D9A30E1-B82E-4A45-A11C-8979636B20F7}" presName="sibTrans" presStyleCnt="0"/>
      <dgm:spPr/>
    </dgm:pt>
    <dgm:pt modelId="{8BF81931-7244-4412-8803-2C025FA18F0E}" type="pres">
      <dgm:prSet presAssocID="{2D205425-FB68-4591-AACE-775270A52F98}" presName="compNode" presStyleCnt="0"/>
      <dgm:spPr/>
    </dgm:pt>
    <dgm:pt modelId="{58DB6146-B668-4B01-83E5-AC27EBC348FB}" type="pres">
      <dgm:prSet presAssocID="{2D205425-FB68-4591-AACE-775270A52F9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 Network"/>
        </a:ext>
      </dgm:extLst>
    </dgm:pt>
    <dgm:pt modelId="{F5F0E699-AE63-4E41-9F87-8E951C634490}" type="pres">
      <dgm:prSet presAssocID="{2D205425-FB68-4591-AACE-775270A52F98}" presName="spaceRect" presStyleCnt="0"/>
      <dgm:spPr/>
    </dgm:pt>
    <dgm:pt modelId="{94CE5445-9F08-4E93-8AEE-58CA9929C203}" type="pres">
      <dgm:prSet presAssocID="{2D205425-FB68-4591-AACE-775270A52F98}" presName="textRect" presStyleLbl="revTx" presStyleIdx="1" presStyleCnt="2">
        <dgm:presLayoutVars>
          <dgm:chMax val="1"/>
          <dgm:chPref val="1"/>
        </dgm:presLayoutVars>
      </dgm:prSet>
      <dgm:spPr/>
    </dgm:pt>
  </dgm:ptLst>
  <dgm:cxnLst>
    <dgm:cxn modelId="{9579E519-D459-410B-8AAC-CD1D5EB1DDE4}" type="presOf" srcId="{C0C39C8A-6656-4053-A009-D87EFC11D353}" destId="{EFB3FD8F-E377-40D1-9394-5720682BF6D7}" srcOrd="0" destOrd="0" presId="urn:microsoft.com/office/officeart/2018/2/layout/IconLabelList"/>
    <dgm:cxn modelId="{69A3ED3D-7591-4110-B3E8-A99997D73048}" type="presOf" srcId="{2D205425-FB68-4591-AACE-775270A52F98}" destId="{94CE5445-9F08-4E93-8AEE-58CA9929C203}" srcOrd="0" destOrd="0" presId="urn:microsoft.com/office/officeart/2018/2/layout/IconLabelList"/>
    <dgm:cxn modelId="{A3EB3589-D531-499E-91BE-A7EE34EF0D69}" srcId="{C0C39C8A-6656-4053-A009-D87EFC11D353}" destId="{2D205425-FB68-4591-AACE-775270A52F98}" srcOrd="1" destOrd="0" parTransId="{51687E54-5975-4FC1-BF53-3F122C515426}" sibTransId="{30F508C7-CF33-49BA-984D-3B54254D3141}"/>
    <dgm:cxn modelId="{6F1B0892-40CE-41D6-9FB0-62761AC705B0}" srcId="{C0C39C8A-6656-4053-A009-D87EFC11D353}" destId="{CDB04F91-3B4C-463C-B2B2-52A4BAC73E23}" srcOrd="0" destOrd="0" parTransId="{8DB2AE57-1CD3-4A40-AD10-BC3515A807D2}" sibTransId="{4D9A30E1-B82E-4A45-A11C-8979636B20F7}"/>
    <dgm:cxn modelId="{915758F6-9937-418D-962C-8204130C8B53}" type="presOf" srcId="{CDB04F91-3B4C-463C-B2B2-52A4BAC73E23}" destId="{7D8C2255-5B04-4D5D-B79C-DD99DB4A4FC3}" srcOrd="0" destOrd="0" presId="urn:microsoft.com/office/officeart/2018/2/layout/IconLabelList"/>
    <dgm:cxn modelId="{A52FFFF4-3998-42D5-88F3-DD3E7EB12895}" type="presParOf" srcId="{EFB3FD8F-E377-40D1-9394-5720682BF6D7}" destId="{94A368B8-BDB7-487F-A9E0-EBB0C456D711}" srcOrd="0" destOrd="0" presId="urn:microsoft.com/office/officeart/2018/2/layout/IconLabelList"/>
    <dgm:cxn modelId="{D3557914-90D9-46EC-B8AA-0A11F4C24CF7}" type="presParOf" srcId="{94A368B8-BDB7-487F-A9E0-EBB0C456D711}" destId="{62E9CD4B-61F9-4565-AAEE-94048FF23CA6}" srcOrd="0" destOrd="0" presId="urn:microsoft.com/office/officeart/2018/2/layout/IconLabelList"/>
    <dgm:cxn modelId="{8E0556B2-4B43-4B7C-9419-EE0FAB660289}" type="presParOf" srcId="{94A368B8-BDB7-487F-A9E0-EBB0C456D711}" destId="{4AD4682C-040B-42BD-98E8-439B59FD7B8D}" srcOrd="1" destOrd="0" presId="urn:microsoft.com/office/officeart/2018/2/layout/IconLabelList"/>
    <dgm:cxn modelId="{C62C79CE-31F5-431B-A548-CD5A237AA273}" type="presParOf" srcId="{94A368B8-BDB7-487F-A9E0-EBB0C456D711}" destId="{7D8C2255-5B04-4D5D-B79C-DD99DB4A4FC3}" srcOrd="2" destOrd="0" presId="urn:microsoft.com/office/officeart/2018/2/layout/IconLabelList"/>
    <dgm:cxn modelId="{5C7D2FD4-AA01-4283-84A5-D5AA642C0BB5}" type="presParOf" srcId="{EFB3FD8F-E377-40D1-9394-5720682BF6D7}" destId="{9A7ECA10-CD67-46A5-9BFB-D1C14E231673}" srcOrd="1" destOrd="0" presId="urn:microsoft.com/office/officeart/2018/2/layout/IconLabelList"/>
    <dgm:cxn modelId="{447B62F7-451F-4F5A-965D-933E9FBEFD44}" type="presParOf" srcId="{EFB3FD8F-E377-40D1-9394-5720682BF6D7}" destId="{8BF81931-7244-4412-8803-2C025FA18F0E}" srcOrd="2" destOrd="0" presId="urn:microsoft.com/office/officeart/2018/2/layout/IconLabelList"/>
    <dgm:cxn modelId="{40FB725A-1A47-4373-B463-C2430F90ECF2}" type="presParOf" srcId="{8BF81931-7244-4412-8803-2C025FA18F0E}" destId="{58DB6146-B668-4B01-83E5-AC27EBC348FB}" srcOrd="0" destOrd="0" presId="urn:microsoft.com/office/officeart/2018/2/layout/IconLabelList"/>
    <dgm:cxn modelId="{6390AF89-E34F-44D1-8DB9-CB41DCFE7B84}" type="presParOf" srcId="{8BF81931-7244-4412-8803-2C025FA18F0E}" destId="{F5F0E699-AE63-4E41-9F87-8E951C634490}" srcOrd="1" destOrd="0" presId="urn:microsoft.com/office/officeart/2018/2/layout/IconLabelList"/>
    <dgm:cxn modelId="{D7682D21-D453-4657-99BB-158B24FA7F0C}" type="presParOf" srcId="{8BF81931-7244-4412-8803-2C025FA18F0E}" destId="{94CE5445-9F08-4E93-8AEE-58CA9929C20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8BEDE-1903-43F7-8B99-06563CC40597}">
      <dsp:nvSpPr>
        <dsp:cNvPr id="0" name=""/>
        <dsp:cNvSpPr/>
      </dsp:nvSpPr>
      <dsp:spPr>
        <a:xfrm>
          <a:off x="0" y="958965"/>
          <a:ext cx="3136582" cy="188194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 </a:t>
          </a:r>
          <a:r>
            <a:rPr lang="en-US" sz="2200" kern="1200" dirty="0">
              <a:hlinkClick xmlns:r="http://schemas.openxmlformats.org/officeDocument/2006/relationships" r:id="rId1"/>
            </a:rPr>
            <a:t>system of beliefs </a:t>
          </a:r>
          <a:r>
            <a:rPr lang="en-US" sz="2200" kern="1200" dirty="0"/>
            <a:t>that groups of people share and believe are inherently true, acceptable, and natural.</a:t>
          </a:r>
        </a:p>
      </dsp:txBody>
      <dsp:txXfrm>
        <a:off x="0" y="958965"/>
        <a:ext cx="3136582" cy="1881949"/>
      </dsp:txXfrm>
    </dsp:sp>
    <dsp:sp modelId="{88341877-275F-4023-B7CF-2092B78B6A64}">
      <dsp:nvSpPr>
        <dsp:cNvPr id="0" name=""/>
        <dsp:cNvSpPr/>
      </dsp:nvSpPr>
      <dsp:spPr>
        <a:xfrm>
          <a:off x="3450240" y="958965"/>
          <a:ext cx="3136582" cy="188194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We learn ideologies from our personal and social environments (e.g., family, school, neighborhoods, places of worship, media)</a:t>
          </a:r>
        </a:p>
      </dsp:txBody>
      <dsp:txXfrm>
        <a:off x="3450240" y="958965"/>
        <a:ext cx="3136582" cy="1881949"/>
      </dsp:txXfrm>
    </dsp:sp>
    <dsp:sp modelId="{E5D1C45D-776E-414C-9833-D3368BA9C16E}">
      <dsp:nvSpPr>
        <dsp:cNvPr id="0" name=""/>
        <dsp:cNvSpPr/>
      </dsp:nvSpPr>
      <dsp:spPr>
        <a:xfrm>
          <a:off x="6900481" y="958965"/>
          <a:ext cx="3136582" cy="188194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We subtly learn ideologies from unobtrusive apparatus (e.g., visuals, stories)</a:t>
          </a:r>
        </a:p>
      </dsp:txBody>
      <dsp:txXfrm>
        <a:off x="6900481" y="958965"/>
        <a:ext cx="3136582" cy="1881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9CD4B-61F9-4565-AAEE-94048FF23CA6}">
      <dsp:nvSpPr>
        <dsp:cNvPr id="0" name=""/>
        <dsp:cNvSpPr/>
      </dsp:nvSpPr>
      <dsp:spPr>
        <a:xfrm>
          <a:off x="659002" y="1028229"/>
          <a:ext cx="951750" cy="951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8C2255-5B04-4D5D-B79C-DD99DB4A4FC3}">
      <dsp:nvSpPr>
        <dsp:cNvPr id="0" name=""/>
        <dsp:cNvSpPr/>
      </dsp:nvSpPr>
      <dsp:spPr>
        <a:xfrm>
          <a:off x="77377" y="2275130"/>
          <a:ext cx="211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Afrocentricity theorists assert that people should connect with the worldview linked to their cultural heritage </a:t>
          </a:r>
        </a:p>
      </dsp:txBody>
      <dsp:txXfrm>
        <a:off x="77377" y="2275130"/>
        <a:ext cx="2115000" cy="720000"/>
      </dsp:txXfrm>
    </dsp:sp>
    <dsp:sp modelId="{58DB6146-B668-4B01-83E5-AC27EBC348FB}">
      <dsp:nvSpPr>
        <dsp:cNvPr id="0" name=""/>
        <dsp:cNvSpPr/>
      </dsp:nvSpPr>
      <dsp:spPr>
        <a:xfrm>
          <a:off x="3144127" y="1028229"/>
          <a:ext cx="951750" cy="951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CE5445-9F08-4E93-8AEE-58CA9929C203}">
      <dsp:nvSpPr>
        <dsp:cNvPr id="0" name=""/>
        <dsp:cNvSpPr/>
      </dsp:nvSpPr>
      <dsp:spPr>
        <a:xfrm>
          <a:off x="2562502" y="2275130"/>
          <a:ext cx="211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Differences exist within cultural groups, but meaningful connections are present. </a:t>
          </a:r>
        </a:p>
      </dsp:txBody>
      <dsp:txXfrm>
        <a:off x="2562502" y="2275130"/>
        <a:ext cx="2115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F002D3EA-89EB-4BF2-9001-E7F1E05C518A}" type="datetimeFigureOut">
              <a:rPr lang="en-US" smtClean="0"/>
              <a:t>11/9/2022</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1513"/>
            <a:ext cx="5486400" cy="3668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7138"/>
            <a:ext cx="2971800" cy="466725"/>
          </a:xfrm>
          <a:prstGeom prst="rect">
            <a:avLst/>
          </a:prstGeom>
        </p:spPr>
        <p:txBody>
          <a:bodyPr vert="horz" lIns="91440" tIns="45720" rIns="91440" bIns="45720" rtlCol="0" anchor="b"/>
          <a:lstStyle>
            <a:lvl1pPr algn="r">
              <a:defRPr sz="1200"/>
            </a:lvl1pPr>
          </a:lstStyle>
          <a:p>
            <a:fld id="{5A788BB0-F90E-4FAD-855C-D89595B2F777}" type="slidenum">
              <a:rPr lang="en-US" smtClean="0"/>
              <a:t>‹#›</a:t>
            </a:fld>
            <a:endParaRPr lang="en-US"/>
          </a:p>
        </p:txBody>
      </p:sp>
    </p:spTree>
    <p:extLst>
      <p:ext uri="{BB962C8B-B14F-4D97-AF65-F5344CB8AC3E}">
        <p14:creationId xmlns:p14="http://schemas.microsoft.com/office/powerpoint/2010/main" val="231902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B186FB-835D-044A-93ED-A74A19723F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3027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160EA64-D806-43AC-9DF2-F8C432F32B4C}"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4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461773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414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85378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580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64424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02651814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01295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113080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864618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18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160EA64-D806-43AC-9DF2-F8C432F32B4C}" type="datetimeFigureOut">
              <a:rPr lang="en-US" smtClean="0"/>
              <a:t>11/9/2022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A7A6979-0714-4377-B894-6BE4C2D6E202}"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48579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academia.edu/49927265/Centering_Mindfulness_in_an_Afrocentric_Worldview_African_American_Women_Social_Support_and_Health_When_Creating_Culturally_Relevant_Mindfulness_Techniques_Connected_to_African_American_Families" TargetMode="External"/><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6959C-F8E4-4FA4-9208-38905D06177F}"/>
              </a:ext>
            </a:extLst>
          </p:cNvPr>
          <p:cNvSpPr>
            <a:spLocks noGrp="1"/>
          </p:cNvSpPr>
          <p:nvPr>
            <p:ph type="ctrTitle"/>
          </p:nvPr>
        </p:nvSpPr>
        <p:spPr>
          <a:xfrm>
            <a:off x="4365356" y="806365"/>
            <a:ext cx="7020747" cy="5229630"/>
          </a:xfrm>
        </p:spPr>
        <p:txBody>
          <a:bodyPr>
            <a:normAutofit/>
          </a:bodyPr>
          <a:lstStyle/>
          <a:p>
            <a:pPr algn="l"/>
            <a:r>
              <a:rPr lang="en-US" sz="6600"/>
              <a:t>Black Families and Mindfulness</a:t>
            </a:r>
          </a:p>
        </p:txBody>
      </p:sp>
      <p:sp>
        <p:nvSpPr>
          <p:cNvPr id="3" name="Subtitle 2">
            <a:extLst>
              <a:ext uri="{FF2B5EF4-FFF2-40B4-BE49-F238E27FC236}">
                <a16:creationId xmlns:a16="http://schemas.microsoft.com/office/drawing/2014/main" id="{7ACDCECB-08D1-4B05-B585-FE09CDBE2047}"/>
              </a:ext>
            </a:extLst>
          </p:cNvPr>
          <p:cNvSpPr>
            <a:spLocks noGrp="1"/>
          </p:cNvSpPr>
          <p:nvPr>
            <p:ph type="subTitle" idx="1"/>
          </p:nvPr>
        </p:nvSpPr>
        <p:spPr>
          <a:xfrm>
            <a:off x="788661" y="806365"/>
            <a:ext cx="2949542" cy="5229630"/>
          </a:xfrm>
        </p:spPr>
        <p:txBody>
          <a:bodyPr>
            <a:normAutofit/>
          </a:bodyPr>
          <a:lstStyle/>
          <a:p>
            <a:pPr algn="r"/>
            <a:r>
              <a:rPr lang="en-US" sz="2400">
                <a:solidFill>
                  <a:schemeClr val="tx1">
                    <a:lumMod val="75000"/>
                    <a:lumOff val="25000"/>
                  </a:schemeClr>
                </a:solidFill>
              </a:rPr>
              <a:t>Considering an Afrocentric Approach </a:t>
            </a:r>
          </a:p>
        </p:txBody>
      </p:sp>
      <p:cxnSp>
        <p:nvCxnSpPr>
          <p:cNvPr id="12" name="Straight Connector 11">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4C3B80E-5809-31E9-92A3-02A5EBD43179}"/>
              </a:ext>
            </a:extLst>
          </p:cNvPr>
          <p:cNvSpPr txBox="1"/>
          <p:nvPr/>
        </p:nvSpPr>
        <p:spPr>
          <a:xfrm>
            <a:off x="7029534" y="6457885"/>
            <a:ext cx="7702466" cy="307777"/>
          </a:xfrm>
          <a:prstGeom prst="rect">
            <a:avLst/>
          </a:prstGeom>
          <a:noFill/>
        </p:spPr>
        <p:txBody>
          <a:bodyPr wrap="square" rtlCol="0">
            <a:spAutoFit/>
          </a:bodyPr>
          <a:lstStyle/>
          <a:p>
            <a:r>
              <a:rPr lang="en-US" sz="1400" i="1" dirty="0"/>
              <a:t>Note: This presentation uses both Black and African American</a:t>
            </a:r>
          </a:p>
        </p:txBody>
      </p:sp>
    </p:spTree>
    <p:extLst>
      <p:ext uri="{BB962C8B-B14F-4D97-AF65-F5344CB8AC3E}">
        <p14:creationId xmlns:p14="http://schemas.microsoft.com/office/powerpoint/2010/main" val="7561493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AEE2-007F-45D0-ADE2-5E0F7D3A4158}"/>
              </a:ext>
            </a:extLst>
          </p:cNvPr>
          <p:cNvSpPr>
            <a:spLocks noGrp="1"/>
          </p:cNvSpPr>
          <p:nvPr>
            <p:ph type="title"/>
          </p:nvPr>
        </p:nvSpPr>
        <p:spPr>
          <a:xfrm>
            <a:off x="1491018" y="5183682"/>
            <a:ext cx="8991600" cy="1264762"/>
          </a:xfrm>
        </p:spPr>
        <p:txBody>
          <a:bodyPr vert="horz" lIns="274320" tIns="182880" rIns="274320" bIns="182880" rtlCol="0" anchor="ctr" anchorCtr="1">
            <a:normAutofit/>
          </a:bodyPr>
          <a:lstStyle/>
          <a:p>
            <a:r>
              <a:rPr lang="en-US" sz="3200" dirty="0">
                <a:solidFill>
                  <a:srgbClr val="262626"/>
                </a:solidFill>
              </a:rPr>
              <a:t>What is your center?</a:t>
            </a:r>
          </a:p>
        </p:txBody>
      </p:sp>
      <p:pic>
        <p:nvPicPr>
          <p:cNvPr id="5" name="Content Placeholder 4" descr="A close-up of a person's nails&#10;&#10;Description automatically generated with medium confidence">
            <a:extLst>
              <a:ext uri="{FF2B5EF4-FFF2-40B4-BE49-F238E27FC236}">
                <a16:creationId xmlns:a16="http://schemas.microsoft.com/office/drawing/2014/main" id="{BDE626F7-546A-4031-8E93-68AC7AD241EB}"/>
              </a:ext>
            </a:extLst>
          </p:cNvPr>
          <p:cNvPicPr>
            <a:picLocks noGrp="1" noChangeAspect="1"/>
          </p:cNvPicPr>
          <p:nvPr>
            <p:ph idx="1"/>
          </p:nvPr>
        </p:nvPicPr>
        <p:blipFill>
          <a:blip r:embed="rId2"/>
          <a:stretch>
            <a:fillRect/>
          </a:stretch>
        </p:blipFill>
        <p:spPr>
          <a:xfrm>
            <a:off x="8049861" y="587857"/>
            <a:ext cx="3301307" cy="3301307"/>
          </a:xfrm>
          <a:prstGeom prst="rect">
            <a:avLst/>
          </a:prstGeom>
        </p:spPr>
      </p:pic>
      <p:pic>
        <p:nvPicPr>
          <p:cNvPr id="9" name="Picture 8" descr="A picture containing accessory, band-aid&#10;&#10;Description automatically generated">
            <a:extLst>
              <a:ext uri="{FF2B5EF4-FFF2-40B4-BE49-F238E27FC236}">
                <a16:creationId xmlns:a16="http://schemas.microsoft.com/office/drawing/2014/main" id="{EC855BF9-D85C-40C1-A8DF-9018A475EC66}"/>
              </a:ext>
            </a:extLst>
          </p:cNvPr>
          <p:cNvPicPr>
            <a:picLocks noChangeAspect="1"/>
          </p:cNvPicPr>
          <p:nvPr/>
        </p:nvPicPr>
        <p:blipFill>
          <a:blip r:embed="rId3"/>
          <a:stretch>
            <a:fillRect/>
          </a:stretch>
        </p:blipFill>
        <p:spPr>
          <a:xfrm>
            <a:off x="787061" y="703199"/>
            <a:ext cx="3430863" cy="3070622"/>
          </a:xfrm>
          <a:prstGeom prst="rect">
            <a:avLst/>
          </a:prstGeom>
        </p:spPr>
      </p:pic>
      <p:pic>
        <p:nvPicPr>
          <p:cNvPr id="7" name="Picture 6">
            <a:extLst>
              <a:ext uri="{FF2B5EF4-FFF2-40B4-BE49-F238E27FC236}">
                <a16:creationId xmlns:a16="http://schemas.microsoft.com/office/drawing/2014/main" id="{690BB428-03C7-4E45-95A1-5B464FD2A55B}"/>
              </a:ext>
            </a:extLst>
          </p:cNvPr>
          <p:cNvPicPr>
            <a:picLocks noChangeAspect="1"/>
          </p:cNvPicPr>
          <p:nvPr/>
        </p:nvPicPr>
        <p:blipFill>
          <a:blip r:embed="rId4"/>
          <a:stretch>
            <a:fillRect/>
          </a:stretch>
        </p:blipFill>
        <p:spPr>
          <a:xfrm>
            <a:off x="4431217" y="587858"/>
            <a:ext cx="3351580" cy="3301307"/>
          </a:xfrm>
          <a:prstGeom prst="rect">
            <a:avLst/>
          </a:prstGeom>
        </p:spPr>
      </p:pic>
    </p:spTree>
    <p:extLst>
      <p:ext uri="{BB962C8B-B14F-4D97-AF65-F5344CB8AC3E}">
        <p14:creationId xmlns:p14="http://schemas.microsoft.com/office/powerpoint/2010/main" val="2926488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F9E10-4968-4510-B87B-B943A8EDB0E4}"/>
              </a:ext>
            </a:extLst>
          </p:cNvPr>
          <p:cNvSpPr>
            <a:spLocks noGrp="1"/>
          </p:cNvSpPr>
          <p:nvPr>
            <p:ph type="title"/>
          </p:nvPr>
        </p:nvSpPr>
        <p:spPr>
          <a:xfrm>
            <a:off x="834511" y="2286000"/>
            <a:ext cx="2286000" cy="2286000"/>
          </a:xfrm>
          <a:prstGeom prst="flowChartDocument">
            <a:avLst/>
          </a:prstGeom>
          <a:solidFill>
            <a:schemeClr val="accent2"/>
          </a:solidFill>
          <a:ln>
            <a:noFill/>
          </a:ln>
        </p:spPr>
        <p:txBody>
          <a:bodyPr vert="horz" lIns="182880" tIns="182880" rIns="182880" bIns="182880" rtlCol="0" anchor="ctr">
            <a:normAutofit/>
          </a:bodyPr>
          <a:lstStyle/>
          <a:p>
            <a:r>
              <a:rPr lang="en-US" sz="2000" dirty="0">
                <a:solidFill>
                  <a:srgbClr val="FFFFFF"/>
                </a:solidFill>
              </a:rPr>
              <a:t>Example #1</a:t>
            </a:r>
          </a:p>
        </p:txBody>
      </p:sp>
      <p:pic>
        <p:nvPicPr>
          <p:cNvPr id="5" name="Content Placeholder 4" descr="Text&#10;&#10;Description automatically generated">
            <a:extLst>
              <a:ext uri="{FF2B5EF4-FFF2-40B4-BE49-F238E27FC236}">
                <a16:creationId xmlns:a16="http://schemas.microsoft.com/office/drawing/2014/main" id="{2991B895-456B-4D1C-A9DD-B3B184F4DC12}"/>
              </a:ext>
            </a:extLst>
          </p:cNvPr>
          <p:cNvPicPr>
            <a:picLocks noGrp="1" noChangeAspect="1"/>
          </p:cNvPicPr>
          <p:nvPr>
            <p:ph idx="1"/>
          </p:nvPr>
        </p:nvPicPr>
        <p:blipFill rotWithShape="1">
          <a:blip r:embed="rId2"/>
          <a:srcRect r="2" b="5265"/>
          <a:stretch/>
        </p:blipFill>
        <p:spPr>
          <a:xfrm>
            <a:off x="4361406" y="1122807"/>
            <a:ext cx="6695895" cy="4297680"/>
          </a:xfrm>
          <a:prstGeom prst="rect">
            <a:avLst/>
          </a:prstGeom>
        </p:spPr>
      </p:pic>
    </p:spTree>
    <p:extLst>
      <p:ext uri="{BB962C8B-B14F-4D97-AF65-F5344CB8AC3E}">
        <p14:creationId xmlns:p14="http://schemas.microsoft.com/office/powerpoint/2010/main" val="604140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D4D64-66BD-4960-8849-77EDBB1C3243}"/>
              </a:ext>
            </a:extLst>
          </p:cNvPr>
          <p:cNvSpPr>
            <a:spLocks noGrp="1"/>
          </p:cNvSpPr>
          <p:nvPr>
            <p:ph type="title"/>
          </p:nvPr>
        </p:nvSpPr>
        <p:spPr/>
        <p:txBody>
          <a:bodyPr/>
          <a:lstStyle/>
          <a:p>
            <a:r>
              <a:rPr lang="en-US" dirty="0"/>
              <a:t>Worldview and Mindfulness</a:t>
            </a:r>
          </a:p>
        </p:txBody>
      </p:sp>
      <p:graphicFrame>
        <p:nvGraphicFramePr>
          <p:cNvPr id="12" name="Content Placeholder 2">
            <a:extLst>
              <a:ext uri="{FF2B5EF4-FFF2-40B4-BE49-F238E27FC236}">
                <a16:creationId xmlns:a16="http://schemas.microsoft.com/office/drawing/2014/main" id="{E05E102B-BE26-BB90-5EBB-1A2BD53360CF}"/>
              </a:ext>
            </a:extLst>
          </p:cNvPr>
          <p:cNvGraphicFramePr>
            <a:graphicFrameLocks noGrp="1"/>
          </p:cNvGraphicFramePr>
          <p:nvPr>
            <p:ph sz="half" idx="1"/>
          </p:nvPr>
        </p:nvGraphicFramePr>
        <p:xfrm>
          <a:off x="1024127" y="2286000"/>
          <a:ext cx="475488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E87A5DB8-E82C-4860-B4A2-282B861A501E}"/>
              </a:ext>
            </a:extLst>
          </p:cNvPr>
          <p:cNvSpPr>
            <a:spLocks noGrp="1"/>
          </p:cNvSpPr>
          <p:nvPr>
            <p:ph sz="half" idx="2"/>
          </p:nvPr>
        </p:nvSpPr>
        <p:spPr/>
        <p:txBody>
          <a:bodyPr/>
          <a:lstStyle/>
          <a:p>
            <a:r>
              <a:rPr lang="en-US" dirty="0"/>
              <a:t>Mindfulness is a Functional Process</a:t>
            </a:r>
          </a:p>
          <a:p>
            <a:pPr lvl="1"/>
            <a:r>
              <a:rPr lang="en-US" dirty="0"/>
              <a:t>Self regulation of attention</a:t>
            </a:r>
          </a:p>
          <a:p>
            <a:pPr lvl="1"/>
            <a:r>
              <a:rPr lang="en-US" dirty="0"/>
              <a:t>Observe, describe, act with awareness and accept without judgment</a:t>
            </a:r>
          </a:p>
        </p:txBody>
      </p:sp>
    </p:spTree>
    <p:extLst>
      <p:ext uri="{BB962C8B-B14F-4D97-AF65-F5344CB8AC3E}">
        <p14:creationId xmlns:p14="http://schemas.microsoft.com/office/powerpoint/2010/main" val="2409742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61F48-911D-45B8-90F1-44A3EE0E39A3}"/>
              </a:ext>
            </a:extLst>
          </p:cNvPr>
          <p:cNvSpPr>
            <a:spLocks noGrp="1"/>
          </p:cNvSpPr>
          <p:nvPr>
            <p:ph type="title"/>
          </p:nvPr>
        </p:nvSpPr>
        <p:spPr>
          <a:xfrm>
            <a:off x="2231136" y="964692"/>
            <a:ext cx="8006558" cy="1168908"/>
          </a:xfrm>
        </p:spPr>
        <p:txBody>
          <a:bodyPr>
            <a:normAutofit fontScale="90000"/>
          </a:bodyPr>
          <a:lstStyle/>
          <a:p>
            <a:r>
              <a:rPr lang="en-US" dirty="0"/>
              <a:t>Mindfulness and African Americans</a:t>
            </a:r>
          </a:p>
        </p:txBody>
      </p:sp>
      <p:sp>
        <p:nvSpPr>
          <p:cNvPr id="3" name="Content Placeholder 2">
            <a:extLst>
              <a:ext uri="{FF2B5EF4-FFF2-40B4-BE49-F238E27FC236}">
                <a16:creationId xmlns:a16="http://schemas.microsoft.com/office/drawing/2014/main" id="{7B2FD629-8783-49DB-8FA8-91A3B3A31B07}"/>
              </a:ext>
            </a:extLst>
          </p:cNvPr>
          <p:cNvSpPr>
            <a:spLocks noGrp="1"/>
          </p:cNvSpPr>
          <p:nvPr>
            <p:ph sz="half" idx="1"/>
          </p:nvPr>
        </p:nvSpPr>
        <p:spPr/>
        <p:txBody>
          <a:bodyPr/>
          <a:lstStyle/>
          <a:p>
            <a:r>
              <a:rPr lang="en-US" dirty="0"/>
              <a:t>Barriers</a:t>
            </a:r>
          </a:p>
          <a:p>
            <a:pPr lvl="1"/>
            <a:r>
              <a:rPr lang="en-US" dirty="0"/>
              <a:t>Religiosity</a:t>
            </a:r>
          </a:p>
          <a:p>
            <a:pPr lvl="1"/>
            <a:r>
              <a:rPr lang="en-US" dirty="0"/>
              <a:t>Lack of awareness / openness (perception)</a:t>
            </a:r>
          </a:p>
          <a:p>
            <a:pPr lvl="1"/>
            <a:r>
              <a:rPr lang="en-US" dirty="0"/>
              <a:t>General Preference</a:t>
            </a:r>
          </a:p>
        </p:txBody>
      </p:sp>
      <p:sp>
        <p:nvSpPr>
          <p:cNvPr id="4" name="Content Placeholder 3">
            <a:extLst>
              <a:ext uri="{FF2B5EF4-FFF2-40B4-BE49-F238E27FC236}">
                <a16:creationId xmlns:a16="http://schemas.microsoft.com/office/drawing/2014/main" id="{5D17FD84-94E5-42FD-9489-A6E6457C5DC0}"/>
              </a:ext>
            </a:extLst>
          </p:cNvPr>
          <p:cNvSpPr>
            <a:spLocks noGrp="1"/>
          </p:cNvSpPr>
          <p:nvPr>
            <p:ph sz="half" idx="2"/>
          </p:nvPr>
        </p:nvSpPr>
        <p:spPr/>
        <p:txBody>
          <a:bodyPr/>
          <a:lstStyle/>
          <a:p>
            <a:r>
              <a:rPr lang="en-US" dirty="0"/>
              <a:t>Addressing Barriers</a:t>
            </a:r>
          </a:p>
          <a:p>
            <a:pPr lvl="1"/>
            <a:r>
              <a:rPr lang="en-US" dirty="0"/>
              <a:t>Cultural Communication</a:t>
            </a:r>
          </a:p>
          <a:p>
            <a:pPr lvl="2"/>
            <a:r>
              <a:rPr lang="en-US" dirty="0"/>
              <a:t>Complementary Approach</a:t>
            </a:r>
          </a:p>
          <a:p>
            <a:pPr lvl="2"/>
            <a:r>
              <a:rPr lang="en-US" dirty="0"/>
              <a:t>Culturally connected practice </a:t>
            </a:r>
          </a:p>
          <a:p>
            <a:pPr lvl="2"/>
            <a:r>
              <a:rPr lang="en-US" dirty="0"/>
              <a:t>Deep structure</a:t>
            </a:r>
          </a:p>
        </p:txBody>
      </p:sp>
    </p:spTree>
    <p:extLst>
      <p:ext uri="{BB962C8B-B14F-4D97-AF65-F5344CB8AC3E}">
        <p14:creationId xmlns:p14="http://schemas.microsoft.com/office/powerpoint/2010/main" val="60895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CCAD-23AF-4C7E-BF37-2DFA15D0F23A}"/>
              </a:ext>
            </a:extLst>
          </p:cNvPr>
          <p:cNvSpPr>
            <a:spLocks noGrp="1"/>
          </p:cNvSpPr>
          <p:nvPr>
            <p:ph type="title"/>
          </p:nvPr>
        </p:nvSpPr>
        <p:spPr/>
        <p:txBody>
          <a:bodyPr>
            <a:normAutofit/>
          </a:bodyPr>
          <a:lstStyle/>
          <a:p>
            <a:r>
              <a:rPr lang="en-US" dirty="0" err="1"/>
              <a:t>Ntu</a:t>
            </a:r>
            <a:r>
              <a:rPr lang="en-US" dirty="0"/>
              <a:t> approach to health and healing</a:t>
            </a:r>
            <a:br>
              <a:rPr lang="en-US" dirty="0"/>
            </a:br>
            <a:r>
              <a:rPr lang="en-US" dirty="0"/>
              <a:t>afro[</a:t>
            </a:r>
            <a:r>
              <a:rPr lang="en-US" dirty="0" err="1"/>
              <a:t>i</a:t>
            </a:r>
            <a:r>
              <a:rPr lang="en-US" dirty="0"/>
              <a:t>]centric framework</a:t>
            </a:r>
          </a:p>
        </p:txBody>
      </p:sp>
      <p:sp>
        <p:nvSpPr>
          <p:cNvPr id="3" name="Content Placeholder 2">
            <a:extLst>
              <a:ext uri="{FF2B5EF4-FFF2-40B4-BE49-F238E27FC236}">
                <a16:creationId xmlns:a16="http://schemas.microsoft.com/office/drawing/2014/main" id="{FAB50DF5-ABFB-4E49-90B0-CA01690DBAE4}"/>
              </a:ext>
            </a:extLst>
          </p:cNvPr>
          <p:cNvSpPr>
            <a:spLocks noGrp="1"/>
          </p:cNvSpPr>
          <p:nvPr>
            <p:ph sz="half" idx="1"/>
          </p:nvPr>
        </p:nvSpPr>
        <p:spPr>
          <a:xfrm>
            <a:off x="1581912" y="2638043"/>
            <a:ext cx="5037549" cy="2861609"/>
          </a:xfrm>
        </p:spPr>
        <p:txBody>
          <a:bodyPr>
            <a:normAutofit/>
          </a:bodyPr>
          <a:lstStyle/>
          <a:p>
            <a:r>
              <a:rPr lang="en-US" dirty="0"/>
              <a:t>NTU provides an Africentric understanding of the world</a:t>
            </a:r>
          </a:p>
          <a:p>
            <a:r>
              <a:rPr lang="en-US" dirty="0"/>
              <a:t>Helps families by using ancient Eastern principles of healing</a:t>
            </a:r>
          </a:p>
          <a:p>
            <a:pPr lvl="1"/>
            <a:r>
              <a:rPr lang="en-US" dirty="0"/>
              <a:t>Harmony, Balance, Interconnectedness, Authenticity</a:t>
            </a:r>
          </a:p>
          <a:p>
            <a:r>
              <a:rPr lang="en-US" dirty="0"/>
              <a:t>Links deep structure and mindfulness</a:t>
            </a:r>
          </a:p>
          <a:p>
            <a:pPr lvl="1"/>
            <a:r>
              <a:rPr lang="en-US" dirty="0"/>
              <a:t>Sociocultural, Historical, Environmental, Psychological</a:t>
            </a:r>
          </a:p>
        </p:txBody>
      </p:sp>
      <p:sp>
        <p:nvSpPr>
          <p:cNvPr id="4" name="Content Placeholder 3">
            <a:extLst>
              <a:ext uri="{FF2B5EF4-FFF2-40B4-BE49-F238E27FC236}">
                <a16:creationId xmlns:a16="http://schemas.microsoft.com/office/drawing/2014/main" id="{DC4D0174-6E93-4B44-A5E6-96E5F49A1518}"/>
              </a:ext>
            </a:extLst>
          </p:cNvPr>
          <p:cNvSpPr>
            <a:spLocks noGrp="1"/>
          </p:cNvSpPr>
          <p:nvPr>
            <p:ph sz="half" idx="2"/>
          </p:nvPr>
        </p:nvSpPr>
        <p:spPr>
          <a:xfrm>
            <a:off x="7239463" y="2445887"/>
            <a:ext cx="4270247" cy="3101982"/>
          </a:xfrm>
        </p:spPr>
        <p:txBody>
          <a:bodyPr>
            <a:normAutofit/>
          </a:bodyPr>
          <a:lstStyle/>
          <a:p>
            <a:r>
              <a:rPr lang="en-US" dirty="0"/>
              <a:t>Driven by six characteristics</a:t>
            </a:r>
          </a:p>
          <a:p>
            <a:pPr lvl="1"/>
            <a:r>
              <a:rPr lang="en-US" dirty="0"/>
              <a:t>Spiritually Oriented</a:t>
            </a:r>
          </a:p>
          <a:p>
            <a:pPr lvl="1"/>
            <a:r>
              <a:rPr lang="en-US" dirty="0"/>
              <a:t>Family Focused</a:t>
            </a:r>
          </a:p>
          <a:p>
            <a:pPr lvl="1"/>
            <a:r>
              <a:rPr lang="en-US" dirty="0"/>
              <a:t>Culturally Competent </a:t>
            </a:r>
          </a:p>
          <a:p>
            <a:pPr lvl="1"/>
            <a:r>
              <a:rPr lang="en-US" dirty="0"/>
              <a:t>Competency Based</a:t>
            </a:r>
          </a:p>
          <a:p>
            <a:pPr lvl="1"/>
            <a:r>
              <a:rPr lang="en-US" dirty="0"/>
              <a:t>Holistic/Systemic</a:t>
            </a:r>
          </a:p>
          <a:p>
            <a:pPr lvl="1"/>
            <a:r>
              <a:rPr lang="en-US" dirty="0"/>
              <a:t>Values Driven </a:t>
            </a:r>
          </a:p>
        </p:txBody>
      </p:sp>
      <p:sp>
        <p:nvSpPr>
          <p:cNvPr id="5" name="TextBox 4">
            <a:extLst>
              <a:ext uri="{FF2B5EF4-FFF2-40B4-BE49-F238E27FC236}">
                <a16:creationId xmlns:a16="http://schemas.microsoft.com/office/drawing/2014/main" id="{3CEEB9DC-C2B1-4B4F-AA09-71E086D5B86F}"/>
              </a:ext>
            </a:extLst>
          </p:cNvPr>
          <p:cNvSpPr txBox="1"/>
          <p:nvPr/>
        </p:nvSpPr>
        <p:spPr>
          <a:xfrm>
            <a:off x="-1" y="6175513"/>
            <a:ext cx="6440557" cy="646331"/>
          </a:xfrm>
          <a:prstGeom prst="rect">
            <a:avLst/>
          </a:prstGeom>
          <a:noFill/>
        </p:spPr>
        <p:txBody>
          <a:bodyPr wrap="square" rtlCol="0">
            <a:spAutoFit/>
          </a:bodyPr>
          <a:lstStyle/>
          <a:p>
            <a:r>
              <a:rPr lang="en-US" i="1" dirty="0"/>
              <a:t>NTU Bantu Central African Concept that refers to Essence. </a:t>
            </a:r>
          </a:p>
          <a:p>
            <a:endParaRPr lang="en-US" dirty="0"/>
          </a:p>
        </p:txBody>
      </p:sp>
    </p:spTree>
    <p:extLst>
      <p:ext uri="{BB962C8B-B14F-4D97-AF65-F5344CB8AC3E}">
        <p14:creationId xmlns:p14="http://schemas.microsoft.com/office/powerpoint/2010/main" val="4093106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C34B0-9842-4D32-A257-829963541E01}"/>
              </a:ext>
            </a:extLst>
          </p:cNvPr>
          <p:cNvSpPr>
            <a:spLocks noGrp="1"/>
          </p:cNvSpPr>
          <p:nvPr>
            <p:ph type="title"/>
          </p:nvPr>
        </p:nvSpPr>
        <p:spPr/>
        <p:txBody>
          <a:bodyPr/>
          <a:lstStyle/>
          <a:p>
            <a:r>
              <a:rPr lang="en-US" dirty="0"/>
              <a:t>Ntu Characteristics</a:t>
            </a:r>
          </a:p>
        </p:txBody>
      </p:sp>
      <p:sp>
        <p:nvSpPr>
          <p:cNvPr id="3" name="Content Placeholder 2">
            <a:extLst>
              <a:ext uri="{FF2B5EF4-FFF2-40B4-BE49-F238E27FC236}">
                <a16:creationId xmlns:a16="http://schemas.microsoft.com/office/drawing/2014/main" id="{9C1085C5-13F8-40D2-9D44-3A68C9C46DA3}"/>
              </a:ext>
            </a:extLst>
          </p:cNvPr>
          <p:cNvSpPr>
            <a:spLocks noGrp="1"/>
          </p:cNvSpPr>
          <p:nvPr>
            <p:ph sz="half" idx="1"/>
          </p:nvPr>
        </p:nvSpPr>
        <p:spPr>
          <a:xfrm>
            <a:off x="1581912" y="2638043"/>
            <a:ext cx="4271771" cy="3619321"/>
          </a:xfrm>
        </p:spPr>
        <p:txBody>
          <a:bodyPr>
            <a:normAutofit/>
          </a:bodyPr>
          <a:lstStyle/>
          <a:p>
            <a:r>
              <a:rPr lang="en-US" dirty="0"/>
              <a:t>SPIRITUALLY ORIENTED</a:t>
            </a:r>
          </a:p>
          <a:p>
            <a:pPr lvl="1"/>
            <a:r>
              <a:rPr lang="en-US" i="1" dirty="0"/>
              <a:t>IMPACTS INDIVIDUALS AND FAMILIES</a:t>
            </a:r>
          </a:p>
          <a:p>
            <a:pPr lvl="1"/>
            <a:r>
              <a:rPr lang="en-US" i="1" dirty="0"/>
              <a:t>SIGNIFICANT MOTIVATOR </a:t>
            </a:r>
          </a:p>
          <a:p>
            <a:r>
              <a:rPr lang="en-US" dirty="0"/>
              <a:t>FAMILY FOCUSED</a:t>
            </a:r>
          </a:p>
          <a:p>
            <a:pPr lvl="1"/>
            <a:r>
              <a:rPr lang="en-US" i="1" dirty="0"/>
              <a:t>INTERCONNECTION</a:t>
            </a:r>
          </a:p>
          <a:p>
            <a:pPr lvl="1"/>
            <a:r>
              <a:rPr lang="en-US" i="1" dirty="0"/>
              <a:t>COLLECTIVIST ORIENTATION </a:t>
            </a:r>
          </a:p>
          <a:p>
            <a:r>
              <a:rPr lang="en-US" dirty="0"/>
              <a:t>CULTURALLY COMPETENT</a:t>
            </a:r>
          </a:p>
          <a:p>
            <a:pPr lvl="1"/>
            <a:r>
              <a:rPr lang="en-US" i="1" dirty="0"/>
              <a:t>AWARENESS OF SELF AND OTHERS </a:t>
            </a:r>
          </a:p>
          <a:p>
            <a:pPr lvl="1"/>
            <a:r>
              <a:rPr lang="en-US" i="1" dirty="0"/>
              <a:t>REDUCES HIERARCHY </a:t>
            </a:r>
          </a:p>
        </p:txBody>
      </p:sp>
      <p:sp>
        <p:nvSpPr>
          <p:cNvPr id="4" name="Content Placeholder 3">
            <a:extLst>
              <a:ext uri="{FF2B5EF4-FFF2-40B4-BE49-F238E27FC236}">
                <a16:creationId xmlns:a16="http://schemas.microsoft.com/office/drawing/2014/main" id="{3F18F39F-9387-4B80-9B9A-18810ED3BF0C}"/>
              </a:ext>
            </a:extLst>
          </p:cNvPr>
          <p:cNvSpPr>
            <a:spLocks noGrp="1"/>
          </p:cNvSpPr>
          <p:nvPr>
            <p:ph sz="half" idx="2"/>
          </p:nvPr>
        </p:nvSpPr>
        <p:spPr/>
        <p:txBody>
          <a:bodyPr>
            <a:normAutofit/>
          </a:bodyPr>
          <a:lstStyle/>
          <a:p>
            <a:r>
              <a:rPr lang="en-US" dirty="0"/>
              <a:t>COMPETENCY BASED</a:t>
            </a:r>
          </a:p>
          <a:p>
            <a:pPr lvl="1"/>
            <a:r>
              <a:rPr lang="en-US" i="1" dirty="0"/>
              <a:t>ASSETS RATHER THAN DEFICITS</a:t>
            </a:r>
          </a:p>
          <a:p>
            <a:pPr lvl="1"/>
            <a:r>
              <a:rPr lang="en-US" i="1" dirty="0"/>
              <a:t>FOCUSED ENERGY</a:t>
            </a:r>
          </a:p>
          <a:p>
            <a:r>
              <a:rPr lang="en-US" dirty="0"/>
              <a:t>HOLISTIC/SYSTEMIC</a:t>
            </a:r>
          </a:p>
          <a:p>
            <a:pPr lvl="1"/>
            <a:r>
              <a:rPr lang="en-US" i="1" dirty="0"/>
              <a:t>MIND, BODY, SPIRIT ARE CONNECTED</a:t>
            </a:r>
          </a:p>
          <a:p>
            <a:r>
              <a:rPr lang="en-US" dirty="0"/>
              <a:t>VALUES DRIVEN </a:t>
            </a:r>
          </a:p>
          <a:p>
            <a:pPr lvl="1"/>
            <a:r>
              <a:rPr lang="en-US" i="1" dirty="0"/>
              <a:t>CREATES PURPOSE</a:t>
            </a:r>
          </a:p>
          <a:p>
            <a:pPr lvl="1"/>
            <a:r>
              <a:rPr lang="en-US" i="1" dirty="0"/>
              <a:t>AFFIRMING ENCOURAGING </a:t>
            </a:r>
          </a:p>
        </p:txBody>
      </p:sp>
    </p:spTree>
    <p:extLst>
      <p:ext uri="{BB962C8B-B14F-4D97-AF65-F5344CB8AC3E}">
        <p14:creationId xmlns:p14="http://schemas.microsoft.com/office/powerpoint/2010/main" val="2826763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C34B0-9842-4D32-A257-829963541E01}"/>
              </a:ext>
            </a:extLst>
          </p:cNvPr>
          <p:cNvSpPr>
            <a:spLocks noGrp="1"/>
          </p:cNvSpPr>
          <p:nvPr>
            <p:ph type="title"/>
          </p:nvPr>
        </p:nvSpPr>
        <p:spPr/>
        <p:txBody>
          <a:bodyPr/>
          <a:lstStyle/>
          <a:p>
            <a:r>
              <a:rPr lang="en-US" dirty="0"/>
              <a:t>Black Women and Family</a:t>
            </a:r>
          </a:p>
        </p:txBody>
      </p:sp>
      <p:sp>
        <p:nvSpPr>
          <p:cNvPr id="3" name="Content Placeholder 2">
            <a:extLst>
              <a:ext uri="{FF2B5EF4-FFF2-40B4-BE49-F238E27FC236}">
                <a16:creationId xmlns:a16="http://schemas.microsoft.com/office/drawing/2014/main" id="{9C1085C5-13F8-40D2-9D44-3A68C9C46DA3}"/>
              </a:ext>
            </a:extLst>
          </p:cNvPr>
          <p:cNvSpPr>
            <a:spLocks noGrp="1"/>
          </p:cNvSpPr>
          <p:nvPr>
            <p:ph sz="half" idx="1"/>
          </p:nvPr>
        </p:nvSpPr>
        <p:spPr>
          <a:xfrm>
            <a:off x="1581912" y="2638043"/>
            <a:ext cx="4271771" cy="3619321"/>
          </a:xfrm>
        </p:spPr>
        <p:txBody>
          <a:bodyPr>
            <a:normAutofit/>
          </a:bodyPr>
          <a:lstStyle/>
          <a:p>
            <a:r>
              <a:rPr lang="en-US" dirty="0"/>
              <a:t>SPIRITUALLY ORIENTED</a:t>
            </a:r>
          </a:p>
          <a:p>
            <a:pPr lvl="1"/>
            <a:r>
              <a:rPr lang="en-US" i="1" dirty="0"/>
              <a:t>Linked to health seeking behaviors</a:t>
            </a:r>
          </a:p>
          <a:p>
            <a:pPr lvl="1"/>
            <a:r>
              <a:rPr lang="en-US" i="1" dirty="0"/>
              <a:t>Twice as likely to use conventional and complementary medicine</a:t>
            </a:r>
          </a:p>
          <a:p>
            <a:r>
              <a:rPr lang="en-US" dirty="0"/>
              <a:t>FAMILY FOCUSED</a:t>
            </a:r>
          </a:p>
          <a:p>
            <a:pPr lvl="1"/>
            <a:r>
              <a:rPr lang="en-US" dirty="0"/>
              <a:t>Challenges / Hierarchical Frames</a:t>
            </a:r>
          </a:p>
          <a:p>
            <a:pPr lvl="1"/>
            <a:r>
              <a:rPr lang="en-US" dirty="0"/>
              <a:t>Flexibility in Role Expectations </a:t>
            </a:r>
          </a:p>
          <a:p>
            <a:r>
              <a:rPr lang="en-US" dirty="0"/>
              <a:t>CULTURALLY COMPETENT</a:t>
            </a:r>
          </a:p>
          <a:p>
            <a:pPr lvl="1"/>
            <a:r>
              <a:rPr lang="en-US" dirty="0"/>
              <a:t>More balance, less stress, better health </a:t>
            </a:r>
          </a:p>
          <a:p>
            <a:pPr marL="228600" lvl="1" indent="0">
              <a:buNone/>
            </a:pPr>
            <a:endParaRPr lang="en-US" i="1" dirty="0"/>
          </a:p>
        </p:txBody>
      </p:sp>
      <p:sp>
        <p:nvSpPr>
          <p:cNvPr id="4" name="Content Placeholder 3">
            <a:extLst>
              <a:ext uri="{FF2B5EF4-FFF2-40B4-BE49-F238E27FC236}">
                <a16:creationId xmlns:a16="http://schemas.microsoft.com/office/drawing/2014/main" id="{3F18F39F-9387-4B80-9B9A-18810ED3BF0C}"/>
              </a:ext>
            </a:extLst>
          </p:cNvPr>
          <p:cNvSpPr>
            <a:spLocks noGrp="1"/>
          </p:cNvSpPr>
          <p:nvPr>
            <p:ph sz="half" idx="2"/>
          </p:nvPr>
        </p:nvSpPr>
        <p:spPr/>
        <p:txBody>
          <a:bodyPr>
            <a:normAutofit/>
          </a:bodyPr>
          <a:lstStyle/>
          <a:p>
            <a:r>
              <a:rPr lang="en-US" dirty="0"/>
              <a:t>COMPETENCY BASED</a:t>
            </a:r>
          </a:p>
          <a:p>
            <a:pPr lvl="1"/>
            <a:r>
              <a:rPr lang="en-US" dirty="0"/>
              <a:t>Reorganize family roles</a:t>
            </a:r>
          </a:p>
          <a:p>
            <a:pPr lvl="1"/>
            <a:r>
              <a:rPr lang="en-US" dirty="0"/>
              <a:t>Focus on strengths (task assignments)</a:t>
            </a:r>
          </a:p>
          <a:p>
            <a:r>
              <a:rPr lang="en-US" dirty="0"/>
              <a:t>HOLISTIC/SYSTEMIC</a:t>
            </a:r>
          </a:p>
          <a:p>
            <a:pPr lvl="1"/>
            <a:r>
              <a:rPr lang="en-US" dirty="0"/>
              <a:t>Intrapersonally</a:t>
            </a:r>
          </a:p>
          <a:p>
            <a:pPr lvl="1"/>
            <a:r>
              <a:rPr lang="en-US" dirty="0"/>
              <a:t>Interpersonally</a:t>
            </a:r>
          </a:p>
          <a:p>
            <a:pPr lvl="1"/>
            <a:r>
              <a:rPr lang="en-US" dirty="0"/>
              <a:t>Collective Approach</a:t>
            </a:r>
          </a:p>
          <a:p>
            <a:r>
              <a:rPr lang="en-US" dirty="0"/>
              <a:t>VALUES DRIVEN </a:t>
            </a:r>
          </a:p>
          <a:p>
            <a:pPr lvl="1"/>
            <a:r>
              <a:rPr lang="en-US" dirty="0"/>
              <a:t>Family’s pluralistic needs </a:t>
            </a:r>
          </a:p>
          <a:p>
            <a:pPr marL="228600" lvl="1" indent="0">
              <a:buNone/>
            </a:pPr>
            <a:endParaRPr lang="en-US" i="1" dirty="0"/>
          </a:p>
        </p:txBody>
      </p:sp>
    </p:spTree>
    <p:extLst>
      <p:ext uri="{BB962C8B-B14F-4D97-AF65-F5344CB8AC3E}">
        <p14:creationId xmlns:p14="http://schemas.microsoft.com/office/powerpoint/2010/main" val="1532038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352B7D-5E89-4919-98A5-E6BD4A1281F7}"/>
              </a:ext>
            </a:extLst>
          </p:cNvPr>
          <p:cNvSpPr>
            <a:spLocks noGrp="1"/>
          </p:cNvSpPr>
          <p:nvPr>
            <p:ph type="title"/>
          </p:nvPr>
        </p:nvSpPr>
        <p:spPr>
          <a:xfrm>
            <a:off x="573024" y="4608575"/>
            <a:ext cx="5242560" cy="1765715"/>
          </a:xfrm>
        </p:spPr>
        <p:txBody>
          <a:bodyPr>
            <a:normAutofit/>
          </a:bodyPr>
          <a:lstStyle/>
          <a:p>
            <a:pPr algn="r"/>
            <a:r>
              <a:rPr lang="en-US" sz="4400">
                <a:solidFill>
                  <a:srgbClr val="FFFFFF"/>
                </a:solidFill>
              </a:rPr>
              <a:t>References</a:t>
            </a:r>
          </a:p>
        </p:txBody>
      </p:sp>
      <p:pic>
        <p:nvPicPr>
          <p:cNvPr id="4" name="Picture 3" descr="A picture containing text, electronics">
            <a:extLst>
              <a:ext uri="{FF2B5EF4-FFF2-40B4-BE49-F238E27FC236}">
                <a16:creationId xmlns:a16="http://schemas.microsoft.com/office/drawing/2014/main" id="{5EE3B961-832D-6116-E871-EFFD9FC4FE99}"/>
              </a:ext>
            </a:extLst>
          </p:cNvPr>
          <p:cNvPicPr>
            <a:picLocks noChangeAspect="1"/>
          </p:cNvPicPr>
          <p:nvPr/>
        </p:nvPicPr>
        <p:blipFill rotWithShape="1">
          <a:blip r:embed="rId2"/>
          <a:srcRect t="10823" r="-1" b="41081"/>
          <a:stretch/>
        </p:blipFill>
        <p:spPr>
          <a:xfrm>
            <a:off x="327547" y="321733"/>
            <a:ext cx="5688020" cy="3899748"/>
          </a:xfrm>
          <a:prstGeom prst="rect">
            <a:avLst/>
          </a:prstGeom>
        </p:spPr>
      </p:pic>
      <p:sp>
        <p:nvSpPr>
          <p:cNvPr id="21" name="Rectangle 20">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141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A7C1B3B-0ABA-4656-A851-EC1A2C4F6344}"/>
              </a:ext>
            </a:extLst>
          </p:cNvPr>
          <p:cNvSpPr>
            <a:spLocks noGrp="1"/>
          </p:cNvSpPr>
          <p:nvPr>
            <p:ph idx="1"/>
          </p:nvPr>
        </p:nvSpPr>
        <p:spPr>
          <a:xfrm>
            <a:off x="6661065" y="974875"/>
            <a:ext cx="4724573" cy="4852362"/>
          </a:xfrm>
        </p:spPr>
        <p:txBody>
          <a:bodyPr anchor="ctr">
            <a:normAutofit/>
          </a:bodyPr>
          <a:lstStyle/>
          <a:p>
            <a:r>
              <a:rPr lang="en-US" dirty="0">
                <a:solidFill>
                  <a:srgbClr val="FFFFFF"/>
                </a:solidFill>
              </a:rPr>
              <a:t>Lecture shaped by this  </a:t>
            </a:r>
            <a:r>
              <a:rPr lang="en-US" dirty="0">
                <a:solidFill>
                  <a:srgbClr val="FFFFFF"/>
                </a:solidFill>
                <a:hlinkClick r:id="rId3"/>
              </a:rPr>
              <a:t>Article and Sources </a:t>
            </a:r>
            <a:endParaRPr lang="en-US" dirty="0">
              <a:solidFill>
                <a:srgbClr val="FFFFFF"/>
              </a:solidFill>
            </a:endParaRPr>
          </a:p>
          <a:p>
            <a:pPr marL="0" indent="0">
              <a:buNone/>
            </a:pPr>
            <a:endParaRPr lang="en-US" dirty="0">
              <a:solidFill>
                <a:srgbClr val="FFFFFF"/>
              </a:solidFill>
            </a:endParaRPr>
          </a:p>
        </p:txBody>
      </p:sp>
    </p:spTree>
    <p:extLst>
      <p:ext uri="{BB962C8B-B14F-4D97-AF65-F5344CB8AC3E}">
        <p14:creationId xmlns:p14="http://schemas.microsoft.com/office/powerpoint/2010/main" val="3614318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BEBFC64-0606-45A4-8184-DD8C76E21563}"/>
              </a:ext>
            </a:extLst>
          </p:cNvPr>
          <p:cNvSpPr>
            <a:spLocks noGrp="1"/>
          </p:cNvSpPr>
          <p:nvPr>
            <p:ph idx="1"/>
          </p:nvPr>
        </p:nvSpPr>
        <p:spPr>
          <a:xfrm>
            <a:off x="1024129" y="2286000"/>
            <a:ext cx="5027048" cy="4023360"/>
          </a:xfrm>
        </p:spPr>
        <p:txBody>
          <a:bodyPr>
            <a:normAutofit/>
          </a:bodyPr>
          <a:lstStyle/>
          <a:p>
            <a:r>
              <a:rPr lang="en-US"/>
              <a:t>“Science gives us a way of thinking about disease, but the arts and humanities provide insight, context, and understanding of what it means to be ill. Diseases are black and white, described by facts, figures, categories, and concepts, but illness is coloured, nuanced by context, and shaped by individual circumstances” </a:t>
            </a:r>
          </a:p>
          <a:p>
            <a:pPr marL="0" indent="0">
              <a:buNone/>
            </a:pPr>
            <a:r>
              <a:rPr lang="en-US"/>
              <a:t>Fergus Shanahan </a:t>
            </a:r>
          </a:p>
        </p:txBody>
      </p:sp>
      <p:pic>
        <p:nvPicPr>
          <p:cNvPr id="7" name="Picture 6" descr="Text, letter&#10;&#10;Description automatically generated">
            <a:extLst>
              <a:ext uri="{FF2B5EF4-FFF2-40B4-BE49-F238E27FC236}">
                <a16:creationId xmlns:a16="http://schemas.microsoft.com/office/drawing/2014/main" id="{9BBFCB0A-BCFE-411D-952F-A7DF71FF7FD9}"/>
              </a:ext>
            </a:extLst>
          </p:cNvPr>
          <p:cNvPicPr>
            <a:picLocks noChangeAspect="1"/>
          </p:cNvPicPr>
          <p:nvPr/>
        </p:nvPicPr>
        <p:blipFill rotWithShape="1">
          <a:blip r:embed="rId2"/>
          <a:srcRect b="18731"/>
          <a:stretch/>
        </p:blipFill>
        <p:spPr>
          <a:xfrm>
            <a:off x="6408277" y="481264"/>
            <a:ext cx="2213811" cy="2855799"/>
          </a:xfrm>
          <a:prstGeom prst="rect">
            <a:avLst/>
          </a:prstGeom>
        </p:spPr>
      </p:pic>
      <p:sp>
        <p:nvSpPr>
          <p:cNvPr id="16" name="Rectangle 15">
            <a:extLst>
              <a:ext uri="{FF2B5EF4-FFF2-40B4-BE49-F238E27FC236}">
                <a16:creationId xmlns:a16="http://schemas.microsoft.com/office/drawing/2014/main" id="{F2F5D6BE-C38C-4A7F-9D39-638E45C82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776091" y="481264"/>
            <a:ext cx="2212848" cy="18578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53BCA64-8A4A-4B39-A64D-DBA0F97E4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398651" y="3497931"/>
            <a:ext cx="2212848" cy="288915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graphical user interface&#10;&#10;Description automatically generated">
            <a:extLst>
              <a:ext uri="{FF2B5EF4-FFF2-40B4-BE49-F238E27FC236}">
                <a16:creationId xmlns:a16="http://schemas.microsoft.com/office/drawing/2014/main" id="{B2442B65-176F-4576-962B-2CB43D714954}"/>
              </a:ext>
            </a:extLst>
          </p:cNvPr>
          <p:cNvPicPr>
            <a:picLocks noChangeAspect="1"/>
          </p:cNvPicPr>
          <p:nvPr/>
        </p:nvPicPr>
        <p:blipFill rotWithShape="1">
          <a:blip r:embed="rId3"/>
          <a:srcRect t="6604" r="4" b="4"/>
          <a:stretch/>
        </p:blipFill>
        <p:spPr>
          <a:xfrm>
            <a:off x="8776091" y="2503727"/>
            <a:ext cx="2931277" cy="3897073"/>
          </a:xfrm>
          <a:prstGeom prst="rect">
            <a:avLst/>
          </a:prstGeom>
        </p:spPr>
      </p:pic>
    </p:spTree>
    <p:extLst>
      <p:ext uri="{BB962C8B-B14F-4D97-AF65-F5344CB8AC3E}">
        <p14:creationId xmlns:p14="http://schemas.microsoft.com/office/powerpoint/2010/main" val="1162906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9">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9EEF2B-12D3-3600-56B3-42CD13824FBC}"/>
              </a:ext>
            </a:extLst>
          </p:cNvPr>
          <p:cNvSpPr>
            <a:spLocks noGrp="1"/>
          </p:cNvSpPr>
          <p:nvPr>
            <p:ph type="title"/>
          </p:nvPr>
        </p:nvSpPr>
        <p:spPr>
          <a:xfrm>
            <a:off x="1024129" y="585216"/>
            <a:ext cx="3779085" cy="1499616"/>
          </a:xfrm>
        </p:spPr>
        <p:txBody>
          <a:bodyPr vert="horz" lIns="91440" tIns="45720" rIns="91440" bIns="45720" rtlCol="0" anchor="ctr">
            <a:normAutofit/>
          </a:bodyPr>
          <a:lstStyle/>
          <a:p>
            <a:r>
              <a:rPr lang="en-US">
                <a:solidFill>
                  <a:srgbClr val="FFFFFF"/>
                </a:solidFill>
              </a:rPr>
              <a:t>Defining Moments</a:t>
            </a:r>
          </a:p>
        </p:txBody>
      </p:sp>
      <p:cxnSp>
        <p:nvCxnSpPr>
          <p:cNvPr id="14" name="Straight Connector 13">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20AE6F7-A2F2-B88F-9D65-EBD2481E0FD8}"/>
              </a:ext>
            </a:extLst>
          </p:cNvPr>
          <p:cNvSpPr>
            <a:spLocks noGrp="1"/>
          </p:cNvSpPr>
          <p:nvPr>
            <p:ph sz="half" idx="1"/>
          </p:nvPr>
        </p:nvSpPr>
        <p:spPr>
          <a:xfrm>
            <a:off x="1024129" y="2286000"/>
            <a:ext cx="3791711" cy="3931920"/>
          </a:xfrm>
        </p:spPr>
        <p:txBody>
          <a:bodyPr vert="horz" lIns="45720" tIns="45720" rIns="45720" bIns="45720" rtlCol="0">
            <a:normAutofit/>
          </a:bodyPr>
          <a:lstStyle/>
          <a:p>
            <a:r>
              <a:rPr lang="en-US">
                <a:solidFill>
                  <a:srgbClr val="FFFFFF"/>
                </a:solidFill>
              </a:rPr>
              <a:t>Social Location</a:t>
            </a:r>
          </a:p>
          <a:p>
            <a:r>
              <a:rPr lang="en-US">
                <a:solidFill>
                  <a:srgbClr val="FFFFFF"/>
                </a:solidFill>
              </a:rPr>
              <a:t>Ideology</a:t>
            </a:r>
          </a:p>
          <a:p>
            <a:r>
              <a:rPr lang="en-US">
                <a:solidFill>
                  <a:srgbClr val="FFFFFF"/>
                </a:solidFill>
              </a:rPr>
              <a:t>Center </a:t>
            </a:r>
          </a:p>
          <a:p>
            <a:endParaRPr lang="en-US">
              <a:solidFill>
                <a:srgbClr val="FFFFFF"/>
              </a:solidFill>
            </a:endParaRPr>
          </a:p>
        </p:txBody>
      </p:sp>
      <p:pic>
        <p:nvPicPr>
          <p:cNvPr id="5" name="Content Placeholder 4">
            <a:extLst>
              <a:ext uri="{FF2B5EF4-FFF2-40B4-BE49-F238E27FC236}">
                <a16:creationId xmlns:a16="http://schemas.microsoft.com/office/drawing/2014/main" id="{159C41BD-44D0-A63C-29A7-6EFC590EF015}"/>
              </a:ext>
            </a:extLst>
          </p:cNvPr>
          <p:cNvPicPr>
            <a:picLocks noGrp="1" noChangeAspect="1"/>
          </p:cNvPicPr>
          <p:nvPr>
            <p:ph sz="half" idx="2"/>
          </p:nvPr>
        </p:nvPicPr>
        <p:blipFill>
          <a:blip r:embed="rId2"/>
          <a:stretch>
            <a:fillRect/>
          </a:stretch>
        </p:blipFill>
        <p:spPr>
          <a:xfrm>
            <a:off x="6732270" y="640080"/>
            <a:ext cx="4183381" cy="5577840"/>
          </a:xfrm>
          <a:prstGeom prst="rect">
            <a:avLst/>
          </a:prstGeom>
        </p:spPr>
      </p:pic>
    </p:spTree>
    <p:extLst>
      <p:ext uri="{BB962C8B-B14F-4D97-AF65-F5344CB8AC3E}">
        <p14:creationId xmlns:p14="http://schemas.microsoft.com/office/powerpoint/2010/main" val="1693527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786009"/>
            <a:ext cx="10058400" cy="1486776"/>
          </a:xfrm>
        </p:spPr>
        <p:txBody>
          <a:bodyPr>
            <a:normAutofit/>
          </a:bodyPr>
          <a:lstStyle/>
          <a:p>
            <a:pPr algn="ctr"/>
            <a:r>
              <a:rPr lang="en-US" sz="6000" dirty="0"/>
              <a:t>Ideologies</a:t>
            </a:r>
          </a:p>
        </p:txBody>
      </p:sp>
      <p:graphicFrame>
        <p:nvGraphicFramePr>
          <p:cNvPr id="5" name="Content Placeholder 2">
            <a:extLst>
              <a:ext uri="{FF2B5EF4-FFF2-40B4-BE49-F238E27FC236}">
                <a16:creationId xmlns:a16="http://schemas.microsoft.com/office/drawing/2014/main" id="{91A1102A-7640-BD4A-F5E7-578D139D2E6A}"/>
              </a:ext>
            </a:extLst>
          </p:cNvPr>
          <p:cNvGraphicFramePr>
            <a:graphicFrameLocks noGrp="1"/>
          </p:cNvGraphicFramePr>
          <p:nvPr>
            <p:ph idx="1"/>
          </p:nvPr>
        </p:nvGraphicFramePr>
        <p:xfrm>
          <a:off x="1077468" y="643467"/>
          <a:ext cx="10037064" cy="3799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1760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A540FAC9-3505-49ED-9B06-A0F8C1485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879B3CD-E329-42F5-B136-BA1F37EC0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64" y="484632"/>
            <a:ext cx="7453538" cy="5880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
        <p:nvSpPr>
          <p:cNvPr id="5" name="Title 1">
            <a:extLst>
              <a:ext uri="{FF2B5EF4-FFF2-40B4-BE49-F238E27FC236}">
                <a16:creationId xmlns:a16="http://schemas.microsoft.com/office/drawing/2014/main" id="{0BE23694-7F89-47BB-90FD-A8F4B8F05192}"/>
              </a:ext>
            </a:extLst>
          </p:cNvPr>
          <p:cNvSpPr>
            <a:spLocks noGrp="1"/>
          </p:cNvSpPr>
          <p:nvPr>
            <p:ph type="title"/>
          </p:nvPr>
        </p:nvSpPr>
        <p:spPr>
          <a:xfrm>
            <a:off x="990096" y="977900"/>
            <a:ext cx="6539558" cy="3327734"/>
          </a:xfrm>
        </p:spPr>
        <p:txBody>
          <a:bodyPr vert="horz" lIns="91440" tIns="45720" rIns="91440" bIns="45720" rtlCol="0" anchor="b" anchorCtr="1">
            <a:normAutofit/>
          </a:bodyPr>
          <a:lstStyle/>
          <a:p>
            <a:pPr algn="r"/>
            <a:r>
              <a:rPr lang="en-US" sz="4600" spc="200"/>
              <a:t>Do the best you can until you know better. Then when you know better, do better. </a:t>
            </a:r>
            <a:br>
              <a:rPr lang="en-US" sz="4600" spc="200"/>
            </a:br>
            <a:br>
              <a:rPr lang="en-US" sz="4600" spc="200"/>
            </a:br>
            <a:r>
              <a:rPr lang="en-US" sz="4600" spc="200"/>
              <a:t> Maya Angelou</a:t>
            </a:r>
          </a:p>
        </p:txBody>
      </p:sp>
      <p:cxnSp>
        <p:nvCxnSpPr>
          <p:cNvPr id="20" name="Straight Connector 19">
            <a:extLst>
              <a:ext uri="{FF2B5EF4-FFF2-40B4-BE49-F238E27FC236}">
                <a16:creationId xmlns:a16="http://schemas.microsoft.com/office/drawing/2014/main" id="{51B042EF-3024-4C57-B282-1B30607FB7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58680" y="4476657"/>
            <a:ext cx="5370974"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A0B4097-B645-43E0-A2B5-B8D688E7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84632"/>
            <a:ext cx="3584224"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extLst>
      <p:ext uri="{BB962C8B-B14F-4D97-AF65-F5344CB8AC3E}">
        <p14:creationId xmlns:p14="http://schemas.microsoft.com/office/powerpoint/2010/main" val="1731505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5402A-9969-4B7F-959C-C361ED8D5763}"/>
              </a:ext>
            </a:extLst>
          </p:cNvPr>
          <p:cNvSpPr>
            <a:spLocks noGrp="1"/>
          </p:cNvSpPr>
          <p:nvPr>
            <p:ph type="title"/>
          </p:nvPr>
        </p:nvSpPr>
        <p:spPr>
          <a:xfrm>
            <a:off x="1024128" y="585216"/>
            <a:ext cx="8018272" cy="1499616"/>
          </a:xfrm>
        </p:spPr>
        <p:txBody>
          <a:bodyPr>
            <a:normAutofit/>
          </a:bodyPr>
          <a:lstStyle/>
          <a:p>
            <a:r>
              <a:rPr lang="en-US" dirty="0"/>
              <a:t>Women in family settings</a:t>
            </a:r>
          </a:p>
        </p:txBody>
      </p:sp>
      <p:sp>
        <p:nvSpPr>
          <p:cNvPr id="3" name="Content Placeholder 2">
            <a:extLst>
              <a:ext uri="{FF2B5EF4-FFF2-40B4-BE49-F238E27FC236}">
                <a16:creationId xmlns:a16="http://schemas.microsoft.com/office/drawing/2014/main" id="{D8FF172C-E185-4A51-8F51-5C51E374B8ED}"/>
              </a:ext>
            </a:extLst>
          </p:cNvPr>
          <p:cNvSpPr>
            <a:spLocks noGrp="1"/>
          </p:cNvSpPr>
          <p:nvPr>
            <p:ph idx="1"/>
          </p:nvPr>
        </p:nvSpPr>
        <p:spPr>
          <a:xfrm>
            <a:off x="1024128" y="2286000"/>
            <a:ext cx="8018271" cy="4023360"/>
          </a:xfrm>
        </p:spPr>
        <p:txBody>
          <a:bodyPr>
            <a:normAutofit/>
          </a:bodyPr>
          <a:lstStyle/>
          <a:p>
            <a:pPr marL="0" marR="48260">
              <a:spcBef>
                <a:spcPts val="0"/>
              </a:spcBef>
              <a:spcAft>
                <a:spcPts val="800"/>
              </a:spcAft>
            </a:pPr>
            <a:r>
              <a:rPr lang="en-US">
                <a:effectLst/>
                <a:latin typeface="Calibri" panose="020F0502020204030204" pitchFamily="34" charset="0"/>
                <a:ea typeface="Times New Roman" panose="02020603050405020304" pitchFamily="18" charset="0"/>
                <a:cs typeface="Calibri" panose="020F0502020204030204" pitchFamily="34" charset="0"/>
              </a:rPr>
              <a:t>Experience more non-life-threatening stress related illnesses than men</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48260">
              <a:spcBef>
                <a:spcPts val="0"/>
              </a:spcBef>
              <a:spcAft>
                <a:spcPts val="800"/>
              </a:spcAft>
            </a:pPr>
            <a:r>
              <a:rPr lang="en-US">
                <a:effectLst/>
                <a:latin typeface="Calibri" panose="020F0502020204030204" pitchFamily="34" charset="0"/>
                <a:ea typeface="Times New Roman" panose="02020603050405020304" pitchFamily="18" charset="0"/>
                <a:cs typeface="Calibri" panose="020F0502020204030204" pitchFamily="34" charset="0"/>
              </a:rPr>
              <a:t>Workplace responsibilities bulk of at home and/or family responsibilities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48260">
              <a:spcBef>
                <a:spcPts val="0"/>
              </a:spcBef>
              <a:spcAft>
                <a:spcPts val="800"/>
              </a:spcAft>
            </a:pPr>
            <a:r>
              <a:rPr lang="en-US">
                <a:effectLst/>
                <a:latin typeface="Calibri" panose="020F0502020204030204" pitchFamily="34" charset="0"/>
                <a:ea typeface="Times New Roman" panose="02020603050405020304" pitchFamily="18" charset="0"/>
                <a:cs typeface="Calibri" panose="020F0502020204030204" pitchFamily="34" charset="0"/>
              </a:rPr>
              <a:t>Gender expectations impact women of various relationship statuses </a:t>
            </a:r>
            <a:endParaRPr lang="en-US">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721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5402A-9969-4B7F-959C-C361ED8D5763}"/>
              </a:ext>
            </a:extLst>
          </p:cNvPr>
          <p:cNvSpPr>
            <a:spLocks noGrp="1"/>
          </p:cNvSpPr>
          <p:nvPr>
            <p:ph type="title"/>
          </p:nvPr>
        </p:nvSpPr>
        <p:spPr>
          <a:xfrm>
            <a:off x="1024128" y="585216"/>
            <a:ext cx="8018272" cy="1499616"/>
          </a:xfrm>
        </p:spPr>
        <p:txBody>
          <a:bodyPr>
            <a:normAutofit/>
          </a:bodyPr>
          <a:lstStyle/>
          <a:p>
            <a:r>
              <a:rPr lang="en-US" dirty="0"/>
              <a:t>Black/African American families</a:t>
            </a:r>
          </a:p>
        </p:txBody>
      </p:sp>
      <p:sp>
        <p:nvSpPr>
          <p:cNvPr id="3" name="Content Placeholder 2">
            <a:extLst>
              <a:ext uri="{FF2B5EF4-FFF2-40B4-BE49-F238E27FC236}">
                <a16:creationId xmlns:a16="http://schemas.microsoft.com/office/drawing/2014/main" id="{D8FF172C-E185-4A51-8F51-5C51E374B8ED}"/>
              </a:ext>
            </a:extLst>
          </p:cNvPr>
          <p:cNvSpPr>
            <a:spLocks noGrp="1"/>
          </p:cNvSpPr>
          <p:nvPr>
            <p:ph idx="1"/>
          </p:nvPr>
        </p:nvSpPr>
        <p:spPr>
          <a:xfrm>
            <a:off x="1024128" y="2286000"/>
            <a:ext cx="8018271" cy="4023360"/>
          </a:xfrm>
        </p:spPr>
        <p:txBody>
          <a:bodyPr>
            <a:normAutofit/>
          </a:bodyPr>
          <a:lstStyle/>
          <a:p>
            <a:pPr marL="0" marR="4826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African Americans experience high levels of: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48260" lvl="2">
              <a:lnSpc>
                <a:spcPct val="107000"/>
              </a:lnSpc>
              <a:spcBef>
                <a:spcPts val="0"/>
              </a:spcBef>
              <a:spcAft>
                <a:spcPts val="800"/>
              </a:spcAft>
            </a:pPr>
            <a:r>
              <a:rPr lang="en-US" dirty="0">
                <a:latin typeface="Calibri" panose="020F0502020204030204" pitchFamily="34" charset="0"/>
                <a:ea typeface="Times New Roman" panose="02020603050405020304" pitchFamily="18" charset="0"/>
                <a:cs typeface="Calibri" panose="020F0502020204030204" pitchFamily="34" charset="0"/>
              </a:rPr>
              <a:t>C</a:t>
            </a:r>
            <a:r>
              <a:rPr lang="en-US" dirty="0">
                <a:effectLst/>
                <a:latin typeface="Calibri" panose="020F0502020204030204" pitchFamily="34" charset="0"/>
                <a:ea typeface="Times New Roman" panose="02020603050405020304" pitchFamily="18" charset="0"/>
                <a:cs typeface="Calibri" panose="020F0502020204030204" pitchFamily="34" charset="0"/>
              </a:rPr>
              <a:t>hronic Psychological </a:t>
            </a:r>
            <a:r>
              <a:rPr lang="en-US" dirty="0">
                <a:latin typeface="Calibri" panose="020F0502020204030204" pitchFamily="34" charset="0"/>
                <a:ea typeface="Times New Roman" panose="02020603050405020304" pitchFamily="18" charset="0"/>
                <a:cs typeface="Calibri" panose="020F0502020204030204" pitchFamily="34" charset="0"/>
              </a:rPr>
              <a:t>S</a:t>
            </a:r>
            <a:r>
              <a:rPr lang="en-US" dirty="0">
                <a:effectLst/>
                <a:latin typeface="Calibri" panose="020F0502020204030204" pitchFamily="34" charset="0"/>
                <a:ea typeface="Times New Roman" panose="02020603050405020304" pitchFamily="18" charset="0"/>
                <a:cs typeface="Calibri" panose="020F0502020204030204" pitchFamily="34" charset="0"/>
              </a:rPr>
              <a:t>tress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48260" lvl="2">
              <a:lnSpc>
                <a:spcPct val="107000"/>
              </a:lnSpc>
              <a:spcBef>
                <a:spcPts val="0"/>
              </a:spcBef>
              <a:spcAft>
                <a:spcPts val="800"/>
              </a:spcAft>
            </a:pPr>
            <a:r>
              <a:rPr lang="en-US" dirty="0">
                <a:latin typeface="Calibri" panose="020F0502020204030204" pitchFamily="34" charset="0"/>
                <a:ea typeface="Times New Roman" panose="02020603050405020304" pitchFamily="18" charset="0"/>
                <a:cs typeface="Calibri" panose="020F0502020204030204" pitchFamily="34" charset="0"/>
              </a:rPr>
              <a:t>C</a:t>
            </a:r>
            <a:r>
              <a:rPr lang="en-US" dirty="0">
                <a:effectLst/>
                <a:latin typeface="Calibri" panose="020F0502020204030204" pitchFamily="34" charset="0"/>
                <a:ea typeface="Times New Roman" panose="02020603050405020304" pitchFamily="18" charset="0"/>
                <a:cs typeface="Calibri" panose="020F0502020204030204" pitchFamily="34" charset="0"/>
              </a:rPr>
              <a:t>o-occurring Stress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48260" lvl="2">
              <a:lnSpc>
                <a:spcPct val="107000"/>
              </a:lnSpc>
              <a:spcBef>
                <a:spcPts val="0"/>
              </a:spcBef>
              <a:spcAft>
                <a:spcPts val="800"/>
              </a:spcAft>
            </a:pPr>
            <a:r>
              <a:rPr lang="en-US" dirty="0">
                <a:latin typeface="Calibri" panose="020F0502020204030204" pitchFamily="34" charset="0"/>
                <a:ea typeface="Times New Roman" panose="02020603050405020304" pitchFamily="18" charset="0"/>
                <a:cs typeface="Calibri" panose="020F0502020204030204" pitchFamily="34" charset="0"/>
              </a:rPr>
              <a:t>Can lead to a higher burden of chronic disease and poor health outcomes  </a:t>
            </a:r>
            <a:endParaRPr lang="en-US" dirty="0">
              <a:effectLst/>
              <a:latin typeface="Calibri" panose="020F0502020204030204" pitchFamily="34" charset="0"/>
              <a:ea typeface="Calibri" panose="020F0502020204030204" pitchFamily="34" charset="0"/>
              <a:cs typeface="Calibri" panose="020F0502020204030204" pitchFamily="34" charset="0"/>
            </a:endParaRPr>
          </a:p>
          <a:p>
            <a:r>
              <a:rPr lang="en-US" dirty="0"/>
              <a:t> African American Women </a:t>
            </a:r>
          </a:p>
          <a:p>
            <a:pPr lvl="1"/>
            <a:r>
              <a:rPr lang="en-US" dirty="0">
                <a:effectLst/>
                <a:latin typeface="Calibri" panose="020F0502020204030204" pitchFamily="34" charset="0"/>
                <a:ea typeface="Times New Roman" panose="02020603050405020304" pitchFamily="18" charset="0"/>
                <a:cs typeface="Calibri" panose="020F0502020204030204" pitchFamily="34" charset="0"/>
              </a:rPr>
              <a:t>Types of social support varied in family settings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48260" lvl="2">
              <a:lnSpc>
                <a:spcPct val="107000"/>
              </a:lnSpc>
              <a:spcBef>
                <a:spcPts val="0"/>
              </a:spcBef>
              <a:spcAft>
                <a:spcPts val="800"/>
              </a:spcAft>
            </a:pPr>
            <a:r>
              <a:rPr lang="en-US" dirty="0">
                <a:effectLst/>
                <a:latin typeface="Calibri" panose="020F0502020204030204" pitchFamily="34" charset="0"/>
                <a:ea typeface="Times New Roman" panose="02020603050405020304" pitchFamily="18" charset="0"/>
                <a:cs typeface="Calibri" panose="020F0502020204030204" pitchFamily="34" charset="0"/>
              </a:rPr>
              <a:t>Majority of support comes from African American women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48260" lvl="2">
              <a:lnSpc>
                <a:spcPct val="107000"/>
              </a:lnSpc>
              <a:spcBef>
                <a:spcPts val="0"/>
              </a:spcBef>
              <a:spcAft>
                <a:spcPts val="800"/>
              </a:spcAft>
            </a:pPr>
            <a:r>
              <a:rPr lang="en-US" dirty="0">
                <a:effectLst/>
                <a:latin typeface="Calibri" panose="020F0502020204030204" pitchFamily="34" charset="0"/>
                <a:ea typeface="Times New Roman" panose="02020603050405020304" pitchFamily="18" charset="0"/>
                <a:cs typeface="Calibri" panose="020F0502020204030204" pitchFamily="34" charset="0"/>
              </a:rPr>
              <a:t>Health Decision makers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48260" lvl="2">
              <a:lnSpc>
                <a:spcPct val="107000"/>
              </a:lnSpc>
              <a:spcBef>
                <a:spcPts val="0"/>
              </a:spcBef>
              <a:spcAft>
                <a:spcPts val="800"/>
              </a:spcAft>
            </a:pPr>
            <a:r>
              <a:rPr lang="en-US" dirty="0">
                <a:effectLst/>
                <a:latin typeface="Calibri" panose="020F0502020204030204" pitchFamily="34" charset="0"/>
                <a:ea typeface="Times New Roman" panose="02020603050405020304" pitchFamily="18" charset="0"/>
                <a:cs typeface="Calibri" panose="020F0502020204030204" pitchFamily="34" charset="0"/>
              </a:rPr>
              <a:t>Strong Black Woman Troupe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48260" lvl="2">
              <a:lnSpc>
                <a:spcPct val="107000"/>
              </a:lnSpc>
              <a:spcBef>
                <a:spcPts val="0"/>
              </a:spcBef>
              <a:spcAft>
                <a:spcPts val="800"/>
              </a:spcAft>
            </a:pPr>
            <a:r>
              <a:rPr lang="en-US" dirty="0">
                <a:effectLst/>
                <a:latin typeface="Calibri" panose="020F0502020204030204" pitchFamily="34" charset="0"/>
                <a:ea typeface="Times New Roman" panose="02020603050405020304" pitchFamily="18" charset="0"/>
                <a:cs typeface="Calibri" panose="020F0502020204030204" pitchFamily="34" charset="0"/>
              </a:rPr>
              <a:t>Lead to preventable stress related illness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48260" lvl="2">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620586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BE23694-7F89-47BB-90FD-A8F4B8F05192}"/>
              </a:ext>
            </a:extLst>
          </p:cNvPr>
          <p:cNvSpPr>
            <a:spLocks noGrp="1"/>
          </p:cNvSpPr>
          <p:nvPr>
            <p:ph type="title"/>
          </p:nvPr>
        </p:nvSpPr>
        <p:spPr>
          <a:xfrm>
            <a:off x="643467" y="643467"/>
            <a:ext cx="7164674" cy="5571066"/>
          </a:xfrm>
        </p:spPr>
        <p:txBody>
          <a:bodyPr vert="horz" lIns="91440" tIns="45720" rIns="91440" bIns="45720" rtlCol="0" anchor="ctr" anchorCtr="1">
            <a:normAutofit/>
          </a:bodyPr>
          <a:lstStyle/>
          <a:p>
            <a:pPr algn="r"/>
            <a:r>
              <a:rPr lang="en-US" sz="6600" spc="200">
                <a:solidFill>
                  <a:schemeClr val="tx1">
                    <a:alpha val="80000"/>
                  </a:schemeClr>
                </a:solidFill>
              </a:rPr>
              <a:t>WHEN WE TAKE CARE OF BLACK WOMEN, </a:t>
            </a:r>
            <a:br>
              <a:rPr lang="en-US" sz="6600" spc="200">
                <a:solidFill>
                  <a:schemeClr val="tx1">
                    <a:alpha val="80000"/>
                  </a:schemeClr>
                </a:solidFill>
              </a:rPr>
            </a:br>
            <a:r>
              <a:rPr lang="en-US" sz="6600" spc="200">
                <a:solidFill>
                  <a:schemeClr val="tx1">
                    <a:alpha val="80000"/>
                  </a:schemeClr>
                </a:solidFill>
              </a:rPr>
              <a:t>WE TAKE CARE OF BLACK FAMILIES</a:t>
            </a:r>
          </a:p>
        </p:txBody>
      </p:sp>
      <p:cxnSp>
        <p:nvCxnSpPr>
          <p:cNvPr id="18" name="Straight Connector 17">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169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67F39E-11C4-4860-A375-FC0A1EEE7907}"/>
              </a:ext>
            </a:extLst>
          </p:cNvPr>
          <p:cNvSpPr>
            <a:spLocks noGrp="1"/>
          </p:cNvSpPr>
          <p:nvPr>
            <p:ph type="title"/>
          </p:nvPr>
        </p:nvSpPr>
        <p:spPr>
          <a:xfrm>
            <a:off x="4365356" y="806365"/>
            <a:ext cx="7020747" cy="5229630"/>
          </a:xfrm>
        </p:spPr>
        <p:txBody>
          <a:bodyPr vert="horz" lIns="91440" tIns="45720" rIns="91440" bIns="45720" rtlCol="0" anchor="ctr" anchorCtr="1">
            <a:normAutofit/>
          </a:bodyPr>
          <a:lstStyle/>
          <a:p>
            <a:r>
              <a:rPr lang="en-US" sz="6600" spc="200"/>
              <a:t>What is Your Center?</a:t>
            </a:r>
          </a:p>
        </p:txBody>
      </p:sp>
      <p:cxnSp>
        <p:nvCxnSpPr>
          <p:cNvPr id="17" name="Straight Connector 16">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577485"/>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1611</TotalTime>
  <Words>572</Words>
  <Application>Microsoft Office PowerPoint</Application>
  <PresentationFormat>Widescreen</PresentationFormat>
  <Paragraphs>102</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Tw Cen MT</vt:lpstr>
      <vt:lpstr>Tw Cen MT Condensed</vt:lpstr>
      <vt:lpstr>Wingdings 3</vt:lpstr>
      <vt:lpstr>Integral</vt:lpstr>
      <vt:lpstr>Black Families and Mindfulness</vt:lpstr>
      <vt:lpstr>PowerPoint Presentation</vt:lpstr>
      <vt:lpstr>Defining Moments</vt:lpstr>
      <vt:lpstr>Ideologies</vt:lpstr>
      <vt:lpstr>Do the best you can until you know better. Then when you know better, do better.    Maya Angelou</vt:lpstr>
      <vt:lpstr>Women in family settings</vt:lpstr>
      <vt:lpstr>Black/African American families</vt:lpstr>
      <vt:lpstr>WHEN WE TAKE CARE OF BLACK WOMEN,  WE TAKE CARE OF BLACK FAMILIES</vt:lpstr>
      <vt:lpstr>What is Your Center?</vt:lpstr>
      <vt:lpstr>What is your center?</vt:lpstr>
      <vt:lpstr>Example #1</vt:lpstr>
      <vt:lpstr>Worldview and Mindfulness</vt:lpstr>
      <vt:lpstr>Mindfulness and African Americans</vt:lpstr>
      <vt:lpstr>Ntu approach to health and healing afro[i]centric framework</vt:lpstr>
      <vt:lpstr>Ntu Characteristics</vt:lpstr>
      <vt:lpstr>Black Women and Family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families and Mindfulness</dc:title>
  <dc:creator>Williams, Kesha Morant</dc:creator>
  <cp:lastModifiedBy>Williams, Kesha Morant</cp:lastModifiedBy>
  <cp:revision>15</cp:revision>
  <cp:lastPrinted>2022-02-01T19:49:58Z</cp:lastPrinted>
  <dcterms:created xsi:type="dcterms:W3CDTF">2022-01-28T18:14:07Z</dcterms:created>
  <dcterms:modified xsi:type="dcterms:W3CDTF">2022-11-09T21:04:15Z</dcterms:modified>
</cp:coreProperties>
</file>